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7"/>
  </p:notesMasterIdLst>
  <p:sldIdLst>
    <p:sldId id="266" r:id="rId5"/>
    <p:sldId id="315" r:id="rId6"/>
    <p:sldId id="257" r:id="rId7"/>
    <p:sldId id="290" r:id="rId8"/>
    <p:sldId id="316" r:id="rId9"/>
    <p:sldId id="295" r:id="rId10"/>
    <p:sldId id="267" r:id="rId11"/>
    <p:sldId id="277" r:id="rId12"/>
    <p:sldId id="304" r:id="rId13"/>
    <p:sldId id="291" r:id="rId14"/>
    <p:sldId id="292" r:id="rId15"/>
    <p:sldId id="299" r:id="rId16"/>
    <p:sldId id="302" r:id="rId17"/>
    <p:sldId id="305" r:id="rId18"/>
    <p:sldId id="293" r:id="rId19"/>
    <p:sldId id="294" r:id="rId20"/>
    <p:sldId id="301" r:id="rId21"/>
    <p:sldId id="303" r:id="rId22"/>
    <p:sldId id="282" r:id="rId23"/>
    <p:sldId id="309" r:id="rId24"/>
    <p:sldId id="296" r:id="rId25"/>
    <p:sldId id="310" r:id="rId26"/>
    <p:sldId id="308" r:id="rId27"/>
    <p:sldId id="311" r:id="rId28"/>
    <p:sldId id="312" r:id="rId29"/>
    <p:sldId id="313" r:id="rId30"/>
    <p:sldId id="307" r:id="rId31"/>
    <p:sldId id="297" r:id="rId32"/>
    <p:sldId id="314" r:id="rId33"/>
    <p:sldId id="289" r:id="rId34"/>
    <p:sldId id="317" r:id="rId35"/>
    <p:sldId id="30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De Fabiis" initials="FDF" lastIdx="5" clrIdx="3">
    <p:extLst>
      <p:ext uri="{19B8F6BF-5375-455C-9EA6-DF929625EA0E}">
        <p15:presenceInfo xmlns:p15="http://schemas.microsoft.com/office/powerpoint/2012/main" userId="3712c9d282b9603c" providerId="Windows Live"/>
      </p:ext>
    </p:extLst>
  </p:cmAuthor>
  <p:cmAuthor id="2" name="Rasheed Raihan" initials="RR" lastIdx="1" clrIdx="1">
    <p:extLst>
      <p:ext uri="{19B8F6BF-5375-455C-9EA6-DF929625EA0E}">
        <p15:presenceInfo xmlns:p15="http://schemas.microsoft.com/office/powerpoint/2012/main" userId="3293513c15394c2d" providerId="Windows Live"/>
      </p:ext>
    </p:extLst>
  </p:cmAuthor>
  <p:cmAuthor id="3" name="Alexis Fernando Lema Ordoñez" initials="AFLO [2]" lastIdx="16" clrIdx="2">
    <p:extLst>
      <p:ext uri="{19B8F6BF-5375-455C-9EA6-DF929625EA0E}">
        <p15:presenceInfo xmlns:p15="http://schemas.microsoft.com/office/powerpoint/2012/main" userId="Alexis Fernando Lema Ordoñ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59595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705E48-CECC-9D3B-EC4A-B39E73D5205D}" v="9" dt="2021-06-20T12:40:20.798"/>
    <p1510:client id="{2BC6E809-1706-43B8-B6F0-57BA6FA6839F}" v="14" dt="2021-06-20T17:19:47.344"/>
    <p1510:client id="{9815686E-8915-4F0E-9FD4-885E97A83823}" v="93" dt="2021-06-20T16:43:01.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0"/>
  </p:normalViewPr>
  <p:slideViewPr>
    <p:cSldViewPr snapToGrid="0">
      <p:cViewPr varScale="1">
        <p:scale>
          <a:sx n="83" d="100"/>
          <a:sy n="83" d="100"/>
        </p:scale>
        <p:origin x="658"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Fernando Lema Ordoñez" userId="46f0cb36-2673-44e6-b1c1-e848f9846ab8" providerId="ADAL" clId="{2BC6E809-1706-43B8-B6F0-57BA6FA6839F}"/>
    <pc:docChg chg="undo custSel addSld modSld sldOrd">
      <pc:chgData name="Alexis Fernando Lema Ordoñez" userId="46f0cb36-2673-44e6-b1c1-e848f9846ab8" providerId="ADAL" clId="{2BC6E809-1706-43B8-B6F0-57BA6FA6839F}" dt="2021-06-20T17:40:39.281" v="843" actId="20577"/>
      <pc:docMkLst>
        <pc:docMk/>
      </pc:docMkLst>
      <pc:sldChg chg="modSp mod">
        <pc:chgData name="Alexis Fernando Lema Ordoñez" userId="46f0cb36-2673-44e6-b1c1-e848f9846ab8" providerId="ADAL" clId="{2BC6E809-1706-43B8-B6F0-57BA6FA6839F}" dt="2021-06-20T17:05:08.678" v="62" actId="404"/>
        <pc:sldMkLst>
          <pc:docMk/>
          <pc:sldMk cId="1394415538" sldId="266"/>
        </pc:sldMkLst>
        <pc:spChg chg="mod">
          <ac:chgData name="Alexis Fernando Lema Ordoñez" userId="46f0cb36-2673-44e6-b1c1-e848f9846ab8" providerId="ADAL" clId="{2BC6E809-1706-43B8-B6F0-57BA6FA6839F}" dt="2021-06-20T17:05:08.678" v="62" actId="404"/>
          <ac:spMkLst>
            <pc:docMk/>
            <pc:sldMk cId="1394415538" sldId="266"/>
            <ac:spMk id="2" creationId="{78FD68DA-43BA-4508-8DE2-BA9BB7B2FA5B}"/>
          </ac:spMkLst>
        </pc:spChg>
      </pc:sldChg>
      <pc:sldChg chg="addSp delSp modSp mod">
        <pc:chgData name="Alexis Fernando Lema Ordoñez" userId="46f0cb36-2673-44e6-b1c1-e848f9846ab8" providerId="ADAL" clId="{2BC6E809-1706-43B8-B6F0-57BA6FA6839F}" dt="2021-06-20T17:40:39.281" v="843" actId="20577"/>
        <pc:sldMkLst>
          <pc:docMk/>
          <pc:sldMk cId="1705290622" sldId="289"/>
        </pc:sldMkLst>
        <pc:spChg chg="mod">
          <ac:chgData name="Alexis Fernando Lema Ordoñez" userId="46f0cb36-2673-44e6-b1c1-e848f9846ab8" providerId="ADAL" clId="{2BC6E809-1706-43B8-B6F0-57BA6FA6839F}" dt="2021-06-20T17:16:25.121" v="436" actId="20577"/>
          <ac:spMkLst>
            <pc:docMk/>
            <pc:sldMk cId="1705290622" sldId="289"/>
            <ac:spMk id="2" creationId="{4046B6AC-4FC4-4F31-9AC7-159387691D33}"/>
          </ac:spMkLst>
        </pc:spChg>
        <pc:spChg chg="add del mod">
          <ac:chgData name="Alexis Fernando Lema Ordoñez" userId="46f0cb36-2673-44e6-b1c1-e848f9846ab8" providerId="ADAL" clId="{2BC6E809-1706-43B8-B6F0-57BA6FA6839F}" dt="2021-06-20T17:17:58.256" v="452" actId="478"/>
          <ac:spMkLst>
            <pc:docMk/>
            <pc:sldMk cId="1705290622" sldId="289"/>
            <ac:spMk id="4" creationId="{263CDAA8-F8B0-4908-88C1-FB79A9222C74}"/>
          </ac:spMkLst>
        </pc:spChg>
        <pc:spChg chg="add del mod">
          <ac:chgData name="Alexis Fernando Lema Ordoñez" userId="46f0cb36-2673-44e6-b1c1-e848f9846ab8" providerId="ADAL" clId="{2BC6E809-1706-43B8-B6F0-57BA6FA6839F}" dt="2021-06-20T17:40:39.281" v="843" actId="20577"/>
          <ac:spMkLst>
            <pc:docMk/>
            <pc:sldMk cId="1705290622" sldId="289"/>
            <ac:spMk id="6" creationId="{AFDF7035-FB1F-4FAA-B65B-54BDD00FC57E}"/>
          </ac:spMkLst>
        </pc:spChg>
        <pc:graphicFrameChg chg="del mod">
          <ac:chgData name="Alexis Fernando Lema Ordoñez" userId="46f0cb36-2673-44e6-b1c1-e848f9846ab8" providerId="ADAL" clId="{2BC6E809-1706-43B8-B6F0-57BA6FA6839F}" dt="2021-06-20T17:17:09.674" v="447" actId="478"/>
          <ac:graphicFrameMkLst>
            <pc:docMk/>
            <pc:sldMk cId="1705290622" sldId="289"/>
            <ac:graphicFrameMk id="8" creationId="{21AAE7F0-8D4C-4210-818B-F6213632018C}"/>
          </ac:graphicFrameMkLst>
        </pc:graphicFrameChg>
      </pc:sldChg>
      <pc:sldChg chg="modSp mod">
        <pc:chgData name="Alexis Fernando Lema Ordoñez" userId="46f0cb36-2673-44e6-b1c1-e848f9846ab8" providerId="ADAL" clId="{2BC6E809-1706-43B8-B6F0-57BA6FA6839F}" dt="2021-06-20T17:17:22.961" v="448" actId="6549"/>
        <pc:sldMkLst>
          <pc:docMk/>
          <pc:sldMk cId="2369664139" sldId="301"/>
        </pc:sldMkLst>
        <pc:spChg chg="mod">
          <ac:chgData name="Alexis Fernando Lema Ordoñez" userId="46f0cb36-2673-44e6-b1c1-e848f9846ab8" providerId="ADAL" clId="{2BC6E809-1706-43B8-B6F0-57BA6FA6839F}" dt="2021-06-20T17:17:22.961" v="448" actId="6549"/>
          <ac:spMkLst>
            <pc:docMk/>
            <pc:sldMk cId="2369664139" sldId="301"/>
            <ac:spMk id="3" creationId="{4FB43D3C-142A-420D-8FEF-A19721639E29}"/>
          </ac:spMkLst>
        </pc:spChg>
      </pc:sldChg>
      <pc:sldChg chg="addSp delSp modSp add mod ord">
        <pc:chgData name="Alexis Fernando Lema Ordoñez" userId="46f0cb36-2673-44e6-b1c1-e848f9846ab8" providerId="ADAL" clId="{2BC6E809-1706-43B8-B6F0-57BA6FA6839F}" dt="2021-06-20T17:38:10.833" v="800" actId="20577"/>
        <pc:sldMkLst>
          <pc:docMk/>
          <pc:sldMk cId="1140860760" sldId="315"/>
        </pc:sldMkLst>
        <pc:spChg chg="mod">
          <ac:chgData name="Alexis Fernando Lema Ordoñez" userId="46f0cb36-2673-44e6-b1c1-e848f9846ab8" providerId="ADAL" clId="{2BC6E809-1706-43B8-B6F0-57BA6FA6839F}" dt="2021-06-20T17:06:35.303" v="71" actId="20577"/>
          <ac:spMkLst>
            <pc:docMk/>
            <pc:sldMk cId="1140860760" sldId="315"/>
            <ac:spMk id="2" creationId="{5A99E14C-B71F-436F-B965-C9191DD1E0F8}"/>
          </ac:spMkLst>
        </pc:spChg>
        <pc:spChg chg="add mod">
          <ac:chgData name="Alexis Fernando Lema Ordoñez" userId="46f0cb36-2673-44e6-b1c1-e848f9846ab8" providerId="ADAL" clId="{2BC6E809-1706-43B8-B6F0-57BA6FA6839F}" dt="2021-06-20T17:38:10.833" v="800" actId="20577"/>
          <ac:spMkLst>
            <pc:docMk/>
            <pc:sldMk cId="1140860760" sldId="315"/>
            <ac:spMk id="4" creationId="{0702D36C-DA2B-4A77-9408-1BAA283D80AE}"/>
          </ac:spMkLst>
        </pc:spChg>
        <pc:picChg chg="del">
          <ac:chgData name="Alexis Fernando Lema Ordoñez" userId="46f0cb36-2673-44e6-b1c1-e848f9846ab8" providerId="ADAL" clId="{2BC6E809-1706-43B8-B6F0-57BA6FA6839F}" dt="2021-06-20T17:06:37.918" v="72" actId="478"/>
          <ac:picMkLst>
            <pc:docMk/>
            <pc:sldMk cId="1140860760" sldId="315"/>
            <ac:picMk id="3" creationId="{D551CFE9-100F-47A9-BCAD-B4F8FDD08646}"/>
          </ac:picMkLst>
        </pc:picChg>
      </pc:sldChg>
      <pc:sldChg chg="delSp modSp add mod ord">
        <pc:chgData name="Alexis Fernando Lema Ordoñez" userId="46f0cb36-2673-44e6-b1c1-e848f9846ab8" providerId="ADAL" clId="{2BC6E809-1706-43B8-B6F0-57BA6FA6839F}" dt="2021-06-20T17:39:23.346" v="805"/>
        <pc:sldMkLst>
          <pc:docMk/>
          <pc:sldMk cId="1674239769" sldId="316"/>
        </pc:sldMkLst>
        <pc:spChg chg="mod">
          <ac:chgData name="Alexis Fernando Lema Ordoñez" userId="46f0cb36-2673-44e6-b1c1-e848f9846ab8" providerId="ADAL" clId="{2BC6E809-1706-43B8-B6F0-57BA6FA6839F}" dt="2021-06-20T17:13:44.336" v="424" actId="20577"/>
          <ac:spMkLst>
            <pc:docMk/>
            <pc:sldMk cId="1674239769" sldId="316"/>
            <ac:spMk id="2" creationId="{ABF03A2E-5E32-47FD-B39E-21ABC94CA712}"/>
          </ac:spMkLst>
        </pc:spChg>
        <pc:spChg chg="mod">
          <ac:chgData name="Alexis Fernando Lema Ordoñez" userId="46f0cb36-2673-44e6-b1c1-e848f9846ab8" providerId="ADAL" clId="{2BC6E809-1706-43B8-B6F0-57BA6FA6839F}" dt="2021-06-20T17:39:23.346" v="805"/>
          <ac:spMkLst>
            <pc:docMk/>
            <pc:sldMk cId="1674239769" sldId="316"/>
            <ac:spMk id="3" creationId="{1A9BE638-1582-4B1E-89C5-3569C9F2F58A}"/>
          </ac:spMkLst>
        </pc:spChg>
        <pc:graphicFrameChg chg="del">
          <ac:chgData name="Alexis Fernando Lema Ordoñez" userId="46f0cb36-2673-44e6-b1c1-e848f9846ab8" providerId="ADAL" clId="{2BC6E809-1706-43B8-B6F0-57BA6FA6839F}" dt="2021-06-20T17:10:22.477" v="256" actId="478"/>
          <ac:graphicFrameMkLst>
            <pc:docMk/>
            <pc:sldMk cId="1674239769" sldId="316"/>
            <ac:graphicFrameMk id="5" creationId="{E713FCD5-5668-456C-900D-E0A8DE77EAD0}"/>
          </ac:graphicFrameMkLst>
        </pc:graphicFrameChg>
      </pc:sldChg>
      <pc:sldChg chg="add">
        <pc:chgData name="Alexis Fernando Lema Ordoñez" userId="46f0cb36-2673-44e6-b1c1-e848f9846ab8" providerId="ADAL" clId="{2BC6E809-1706-43B8-B6F0-57BA6FA6839F}" dt="2021-06-20T17:16:20.106" v="425" actId="2890"/>
        <pc:sldMkLst>
          <pc:docMk/>
          <pc:sldMk cId="1476985309" sldId="31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Bus Fleet </a:t>
            </a:r>
            <a:r>
              <a:rPr lang="en-IN" dirty="0" smtClean="0"/>
              <a:t>based on constraint</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Bus Fleet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80B-417B-8770-BD551405919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80B-417B-8770-BD551405919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80B-417B-8770-BD5514059190}"/>
              </c:ext>
            </c:extLst>
          </c:dPt>
          <c:dLbls>
            <c:dLbl>
              <c:idx val="0"/>
              <c:layout>
                <c:manualLayout>
                  <c:x val="-3.5887229135935844E-3"/>
                  <c:y val="1.43170160108304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80B-417B-8770-BD5514059190}"/>
                </c:ext>
              </c:extLst>
            </c:dLbl>
            <c:dLbl>
              <c:idx val="2"/>
              <c:layout>
                <c:manualLayout>
                  <c:x val="1.3559678391124593E-2"/>
                  <c:y val="-1.0456946112267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80B-417B-8770-BD551405919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50k km</c:v>
                </c:pt>
                <c:pt idx="1">
                  <c:v>26k km</c:v>
                </c:pt>
                <c:pt idx="2">
                  <c:v>45k km</c:v>
                </c:pt>
              </c:strCache>
            </c:strRef>
          </c:cat>
          <c:val>
            <c:numRef>
              <c:f>Sheet1!$B$2:$B$4</c:f>
              <c:numCache>
                <c:formatCode>General</c:formatCode>
                <c:ptCount val="3"/>
                <c:pt idx="0">
                  <c:v>46</c:v>
                </c:pt>
                <c:pt idx="1">
                  <c:v>20</c:v>
                </c:pt>
                <c:pt idx="2">
                  <c:v>2</c:v>
                </c:pt>
              </c:numCache>
            </c:numRef>
          </c:val>
          <c:extLst>
            <c:ext xmlns:c16="http://schemas.microsoft.com/office/drawing/2014/chart" uri="{C3380CC4-5D6E-409C-BE32-E72D297353CC}">
              <c16:uniqueId val="{00000006-880B-417B-8770-BD551405919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Maintenance</a:t>
            </a:r>
            <a:r>
              <a:rPr lang="en-US" baseline="0"/>
              <a:t> Cost </a:t>
            </a:r>
            <a:r>
              <a:rPr lang="en-US"/>
              <a:t>€/km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€/km</c:v>
                </c:pt>
              </c:strCache>
            </c:strRef>
          </c:tx>
          <c:spPr>
            <a:solidFill>
              <a:schemeClr val="accent1"/>
            </a:solidFill>
            <a:ln>
              <a:noFill/>
            </a:ln>
            <a:effectLst/>
          </c:spPr>
          <c:invertIfNegative val="0"/>
          <c:dPt>
            <c:idx val="2"/>
            <c:invertIfNegative val="0"/>
            <c:bubble3D val="0"/>
            <c:spPr>
              <a:solidFill>
                <a:schemeClr val="accent1">
                  <a:lumMod val="50000"/>
                </a:schemeClr>
              </a:solidFill>
              <a:ln>
                <a:noFill/>
              </a:ln>
              <a:effectLst/>
            </c:spPr>
            <c:extLst>
              <c:ext xmlns:c16="http://schemas.microsoft.com/office/drawing/2014/chart" uri="{C3380CC4-5D6E-409C-BE32-E72D297353CC}">
                <c16:uniqueId val="{00000006-9D0E-4E3E-918B-F87B2F363EB7}"/>
              </c:ext>
            </c:extLst>
          </c:dPt>
          <c:dPt>
            <c:idx val="3"/>
            <c:invertIfNegative val="0"/>
            <c:bubble3D val="0"/>
            <c:spPr>
              <a:solidFill>
                <a:schemeClr val="accent1">
                  <a:lumMod val="50000"/>
                </a:schemeClr>
              </a:solidFill>
              <a:ln>
                <a:noFill/>
              </a:ln>
              <a:effectLst/>
            </c:spPr>
            <c:extLst>
              <c:ext xmlns:c16="http://schemas.microsoft.com/office/drawing/2014/chart" uri="{C3380CC4-5D6E-409C-BE32-E72D297353CC}">
                <c16:uniqueId val="{00000003-9A03-415E-A082-44EB9A8E9FE8}"/>
              </c:ext>
            </c:extLst>
          </c:dPt>
          <c:dPt>
            <c:idx val="6"/>
            <c:invertIfNegative val="0"/>
            <c:bubble3D val="0"/>
            <c:spPr>
              <a:solidFill>
                <a:schemeClr val="accent1">
                  <a:lumMod val="50000"/>
                </a:schemeClr>
              </a:solidFill>
              <a:ln>
                <a:noFill/>
              </a:ln>
              <a:effectLst/>
            </c:spPr>
            <c:extLst>
              <c:ext xmlns:c16="http://schemas.microsoft.com/office/drawing/2014/chart" uri="{C3380CC4-5D6E-409C-BE32-E72D297353CC}">
                <c16:uniqueId val="{00000005-9A03-415E-A082-44EB9A8E9FE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2010</c:v>
                </c:pt>
                <c:pt idx="1">
                  <c:v>2014</c:v>
                </c:pt>
                <c:pt idx="2">
                  <c:v>2015</c:v>
                </c:pt>
                <c:pt idx="3">
                  <c:v>2015</c:v>
                </c:pt>
                <c:pt idx="4">
                  <c:v>2015</c:v>
                </c:pt>
                <c:pt idx="5">
                  <c:v>2017</c:v>
                </c:pt>
                <c:pt idx="6">
                  <c:v>2021</c:v>
                </c:pt>
              </c:numCache>
            </c:numRef>
          </c:cat>
          <c:val>
            <c:numRef>
              <c:f>Sheet1!$B$2:$B$8</c:f>
              <c:numCache>
                <c:formatCode>0.000</c:formatCode>
                <c:ptCount val="7"/>
                <c:pt idx="0" formatCode="General">
                  <c:v>2.0230000000000001</c:v>
                </c:pt>
                <c:pt idx="1">
                  <c:v>0.74</c:v>
                </c:pt>
                <c:pt idx="2" formatCode="General">
                  <c:v>0.49399999999999999</c:v>
                </c:pt>
                <c:pt idx="3" formatCode="General">
                  <c:v>0.55100000000000005</c:v>
                </c:pt>
                <c:pt idx="4">
                  <c:v>0.43</c:v>
                </c:pt>
                <c:pt idx="5" formatCode="General">
                  <c:v>0.221</c:v>
                </c:pt>
                <c:pt idx="6" formatCode="General">
                  <c:v>0.14199999999999999</c:v>
                </c:pt>
              </c:numCache>
            </c:numRef>
          </c:val>
          <c:extLst>
            <c:ext xmlns:c16="http://schemas.microsoft.com/office/drawing/2014/chart" uri="{C3380CC4-5D6E-409C-BE32-E72D297353CC}">
              <c16:uniqueId val="{00000000-9D0E-4E3E-918B-F87B2F363EB7}"/>
            </c:ext>
          </c:extLst>
        </c:ser>
        <c:dLbls>
          <c:showLegendKey val="0"/>
          <c:showVal val="0"/>
          <c:showCatName val="0"/>
          <c:showSerName val="0"/>
          <c:showPercent val="0"/>
          <c:showBubbleSize val="0"/>
        </c:dLbls>
        <c:gapWidth val="219"/>
        <c:overlap val="-27"/>
        <c:axId val="1118248976"/>
        <c:axId val="1118250224"/>
      </c:barChart>
      <c:catAx>
        <c:axId val="111824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8250224"/>
        <c:crosses val="autoZero"/>
        <c:auto val="1"/>
        <c:lblAlgn val="ctr"/>
        <c:lblOffset val="100"/>
        <c:noMultiLvlLbl val="0"/>
      </c:catAx>
      <c:valAx>
        <c:axId val="1118250224"/>
        <c:scaling>
          <c:orientation val="minMax"/>
        </c:scaling>
        <c:delete val="1"/>
        <c:axPos val="l"/>
        <c:numFmt formatCode="General" sourceLinked="1"/>
        <c:majorTickMark val="none"/>
        <c:minorTickMark val="none"/>
        <c:tickLblPos val="nextTo"/>
        <c:crossAx val="11182489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Bus Fleet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Quantity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2010</c:v>
                </c:pt>
                <c:pt idx="1">
                  <c:v>2014</c:v>
                </c:pt>
                <c:pt idx="2">
                  <c:v>2015</c:v>
                </c:pt>
                <c:pt idx="3">
                  <c:v>2017</c:v>
                </c:pt>
                <c:pt idx="4">
                  <c:v>2021</c:v>
                </c:pt>
              </c:numCache>
            </c:numRef>
          </c:cat>
          <c:val>
            <c:numRef>
              <c:f>Sheet1!$B$2:$B$6</c:f>
              <c:numCache>
                <c:formatCode>General</c:formatCode>
                <c:ptCount val="5"/>
                <c:pt idx="0">
                  <c:v>2</c:v>
                </c:pt>
                <c:pt idx="1">
                  <c:v>2</c:v>
                </c:pt>
                <c:pt idx="2">
                  <c:v>18</c:v>
                </c:pt>
                <c:pt idx="3">
                  <c:v>2</c:v>
                </c:pt>
                <c:pt idx="4">
                  <c:v>46</c:v>
                </c:pt>
              </c:numCache>
            </c:numRef>
          </c:val>
          <c:extLst>
            <c:ext xmlns:c16="http://schemas.microsoft.com/office/drawing/2014/chart" uri="{C3380CC4-5D6E-409C-BE32-E72D297353CC}">
              <c16:uniqueId val="{00000000-95E9-4863-80A2-9E37034DE2C1}"/>
            </c:ext>
          </c:extLst>
        </c:ser>
        <c:dLbls>
          <c:showLegendKey val="0"/>
          <c:showVal val="0"/>
          <c:showCatName val="0"/>
          <c:showSerName val="0"/>
          <c:showPercent val="0"/>
          <c:showBubbleSize val="0"/>
        </c:dLbls>
        <c:gapWidth val="219"/>
        <c:axId val="1253631760"/>
        <c:axId val="1253645488"/>
      </c:barChart>
      <c:catAx>
        <c:axId val="125363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3645488"/>
        <c:crosses val="autoZero"/>
        <c:auto val="1"/>
        <c:lblAlgn val="ctr"/>
        <c:lblOffset val="100"/>
        <c:noMultiLvlLbl val="0"/>
      </c:catAx>
      <c:valAx>
        <c:axId val="125364548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253631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Shifts</a:t>
            </a:r>
            <a:r>
              <a:rPr lang="en-IN" baseline="0" dirty="0"/>
              <a:t> by </a:t>
            </a:r>
            <a:r>
              <a:rPr lang="en-IN" baseline="0" dirty="0" smtClean="0"/>
              <a:t>Season</a:t>
            </a:r>
          </a:p>
          <a:p>
            <a:pPr>
              <a:defRPr/>
            </a:pPr>
            <a:r>
              <a:rPr lang="en-IN" baseline="0" dirty="0" smtClean="0"/>
              <a:t>(number of shifts per season)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Weekday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Sheet1!$B$2:$B$3</c:f>
              <c:numCache>
                <c:formatCode>General</c:formatCode>
                <c:ptCount val="2"/>
                <c:pt idx="0">
                  <c:v>41</c:v>
                </c:pt>
                <c:pt idx="1">
                  <c:v>39</c:v>
                </c:pt>
              </c:numCache>
            </c:numRef>
          </c:val>
          <c:extLst>
            <c:ext xmlns:c16="http://schemas.microsoft.com/office/drawing/2014/chart" uri="{C3380CC4-5D6E-409C-BE32-E72D297353CC}">
              <c16:uniqueId val="{00000000-2B33-4C85-AEA0-F476332038CC}"/>
            </c:ext>
          </c:extLst>
        </c:ser>
        <c:ser>
          <c:idx val="1"/>
          <c:order val="1"/>
          <c:tx>
            <c:strRef>
              <c:f>Sheet1!$C$1</c:f>
              <c:strCache>
                <c:ptCount val="1"/>
                <c:pt idx="0">
                  <c:v>Saturday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Sheet1!$C$2:$C$3</c:f>
              <c:numCache>
                <c:formatCode>General</c:formatCode>
                <c:ptCount val="2"/>
                <c:pt idx="0">
                  <c:v>31</c:v>
                </c:pt>
                <c:pt idx="1">
                  <c:v>23</c:v>
                </c:pt>
              </c:numCache>
            </c:numRef>
          </c:val>
          <c:extLst>
            <c:ext xmlns:c16="http://schemas.microsoft.com/office/drawing/2014/chart" uri="{C3380CC4-5D6E-409C-BE32-E72D297353CC}">
              <c16:uniqueId val="{00000001-2B33-4C85-AEA0-F476332038CC}"/>
            </c:ext>
          </c:extLst>
        </c:ser>
        <c:ser>
          <c:idx val="2"/>
          <c:order val="2"/>
          <c:tx>
            <c:strRef>
              <c:f>Sheet1!$D$1</c:f>
              <c:strCache>
                <c:ptCount val="1"/>
                <c:pt idx="0">
                  <c:v>Holiday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Sheet1!$D$2:$D$3</c:f>
              <c:numCache>
                <c:formatCode>General</c:formatCode>
                <c:ptCount val="2"/>
                <c:pt idx="0">
                  <c:v>26</c:v>
                </c:pt>
                <c:pt idx="1">
                  <c:v>26</c:v>
                </c:pt>
              </c:numCache>
            </c:numRef>
          </c:val>
          <c:extLst>
            <c:ext xmlns:c16="http://schemas.microsoft.com/office/drawing/2014/chart" uri="{C3380CC4-5D6E-409C-BE32-E72D297353CC}">
              <c16:uniqueId val="{00000002-2B33-4C85-AEA0-F476332038CC}"/>
            </c:ext>
          </c:extLst>
        </c:ser>
        <c:dLbls>
          <c:showLegendKey val="0"/>
          <c:showVal val="0"/>
          <c:showCatName val="0"/>
          <c:showSerName val="0"/>
          <c:showPercent val="0"/>
          <c:showBubbleSize val="0"/>
        </c:dLbls>
        <c:gapWidth val="219"/>
        <c:overlap val="-27"/>
        <c:axId val="932867456"/>
        <c:axId val="932868704"/>
      </c:barChart>
      <c:catAx>
        <c:axId val="932867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2868704"/>
        <c:crosses val="autoZero"/>
        <c:auto val="1"/>
        <c:lblAlgn val="ctr"/>
        <c:lblOffset val="100"/>
        <c:noMultiLvlLbl val="0"/>
      </c:catAx>
      <c:valAx>
        <c:axId val="932868704"/>
        <c:scaling>
          <c:orientation val="minMax"/>
        </c:scaling>
        <c:delete val="1"/>
        <c:axPos val="l"/>
        <c:numFmt formatCode="General" sourceLinked="1"/>
        <c:majorTickMark val="none"/>
        <c:minorTickMark val="none"/>
        <c:tickLblPos val="nextTo"/>
        <c:crossAx val="9328674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Days of Operation</a:t>
            </a:r>
            <a:r>
              <a:rPr lang="en-IN" baseline="0" dirty="0"/>
              <a:t> by Season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Weekday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Sheet1!$B$2:$B$3</c:f>
              <c:numCache>
                <c:formatCode>General</c:formatCode>
                <c:ptCount val="2"/>
                <c:pt idx="0">
                  <c:v>193</c:v>
                </c:pt>
                <c:pt idx="1">
                  <c:v>68</c:v>
                </c:pt>
              </c:numCache>
            </c:numRef>
          </c:val>
          <c:extLst>
            <c:ext xmlns:c16="http://schemas.microsoft.com/office/drawing/2014/chart" uri="{C3380CC4-5D6E-409C-BE32-E72D297353CC}">
              <c16:uniqueId val="{00000001-1A63-4A24-A4D7-F89CE1ABBD1B}"/>
            </c:ext>
          </c:extLst>
        </c:ser>
        <c:ser>
          <c:idx val="1"/>
          <c:order val="1"/>
          <c:tx>
            <c:strRef>
              <c:f>Sheet1!$C$1</c:f>
              <c:strCache>
                <c:ptCount val="1"/>
                <c:pt idx="0">
                  <c:v>Saturday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Sheet1!$C$2:$C$3</c:f>
              <c:numCache>
                <c:formatCode>General</c:formatCode>
                <c:ptCount val="2"/>
                <c:pt idx="0">
                  <c:v>36</c:v>
                </c:pt>
                <c:pt idx="1">
                  <c:v>14</c:v>
                </c:pt>
              </c:numCache>
            </c:numRef>
          </c:val>
          <c:extLst>
            <c:ext xmlns:c16="http://schemas.microsoft.com/office/drawing/2014/chart" uri="{C3380CC4-5D6E-409C-BE32-E72D297353CC}">
              <c16:uniqueId val="{00000002-1A63-4A24-A4D7-F89CE1ABBD1B}"/>
            </c:ext>
          </c:extLst>
        </c:ser>
        <c:ser>
          <c:idx val="2"/>
          <c:order val="2"/>
          <c:tx>
            <c:strRef>
              <c:f>Sheet1!$D$1</c:f>
              <c:strCache>
                <c:ptCount val="1"/>
                <c:pt idx="0">
                  <c:v>Holiday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Winter</c:v>
                </c:pt>
                <c:pt idx="1">
                  <c:v>Summer</c:v>
                </c:pt>
              </c:strCache>
            </c:strRef>
          </c:cat>
          <c:val>
            <c:numRef>
              <c:f>Sheet1!$D$2:$D$3</c:f>
              <c:numCache>
                <c:formatCode>General</c:formatCode>
                <c:ptCount val="2"/>
                <c:pt idx="0">
                  <c:v>39</c:v>
                </c:pt>
                <c:pt idx="1">
                  <c:v>13</c:v>
                </c:pt>
              </c:numCache>
            </c:numRef>
          </c:val>
          <c:extLst>
            <c:ext xmlns:c16="http://schemas.microsoft.com/office/drawing/2014/chart" uri="{C3380CC4-5D6E-409C-BE32-E72D297353CC}">
              <c16:uniqueId val="{00000003-1A63-4A24-A4D7-F89CE1ABBD1B}"/>
            </c:ext>
          </c:extLst>
        </c:ser>
        <c:dLbls>
          <c:showLegendKey val="0"/>
          <c:showVal val="0"/>
          <c:showCatName val="0"/>
          <c:showSerName val="0"/>
          <c:showPercent val="0"/>
          <c:showBubbleSize val="0"/>
        </c:dLbls>
        <c:gapWidth val="219"/>
        <c:overlap val="-27"/>
        <c:axId val="932867456"/>
        <c:axId val="932868704"/>
      </c:barChart>
      <c:catAx>
        <c:axId val="932867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2868704"/>
        <c:crosses val="autoZero"/>
        <c:auto val="1"/>
        <c:lblAlgn val="ctr"/>
        <c:lblOffset val="100"/>
        <c:noMultiLvlLbl val="0"/>
      </c:catAx>
      <c:valAx>
        <c:axId val="932868704"/>
        <c:scaling>
          <c:orientation val="minMax"/>
        </c:scaling>
        <c:delete val="1"/>
        <c:axPos val="l"/>
        <c:numFmt formatCode="General" sourceLinked="1"/>
        <c:majorTickMark val="none"/>
        <c:minorTickMark val="none"/>
        <c:tickLblPos val="nextTo"/>
        <c:crossAx val="932867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Maintenance Cost</c:v>
                </c:pt>
              </c:strCache>
            </c:strRef>
          </c:tx>
          <c:spPr>
            <a:solidFill>
              <a:schemeClr val="accent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48D7-47CD-AF2F-A9CADCF24E2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Sheet1!$A$3:$A$4</c:f>
              <c:strCache>
                <c:ptCount val="2"/>
                <c:pt idx="0">
                  <c:v>Scenario 1</c:v>
                </c:pt>
                <c:pt idx="1">
                  <c:v>Scenario 2</c:v>
                </c:pt>
              </c:strCache>
            </c:strRef>
          </c:cat>
          <c:val>
            <c:numRef>
              <c:f>Sheet1!$B$3:$B$4</c:f>
              <c:numCache>
                <c:formatCode>_-[$€-2]\ * #,##0_-;\-[$€-2]\ * #,##0_-;_-[$€-2]\ * "-"??_-;_-@_-</c:formatCode>
                <c:ptCount val="2"/>
                <c:pt idx="0">
                  <c:v>611580</c:v>
                </c:pt>
                <c:pt idx="1">
                  <c:v>558269.24649055279</c:v>
                </c:pt>
              </c:numCache>
            </c:numRef>
          </c:val>
          <c:extLst>
            <c:ext xmlns:c16="http://schemas.microsoft.com/office/drawing/2014/chart" uri="{C3380CC4-5D6E-409C-BE32-E72D297353CC}">
              <c16:uniqueId val="{00000000-077C-4BA1-A308-B06863A38E63}"/>
            </c:ext>
          </c:extLst>
        </c:ser>
        <c:dLbls>
          <c:showLegendKey val="0"/>
          <c:showVal val="0"/>
          <c:showCatName val="0"/>
          <c:showSerName val="0"/>
          <c:showPercent val="0"/>
          <c:showBubbleSize val="0"/>
        </c:dLbls>
        <c:gapWidth val="219"/>
        <c:overlap val="-27"/>
        <c:axId val="1170387679"/>
        <c:axId val="1170386847"/>
      </c:barChart>
      <c:catAx>
        <c:axId val="1170387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0386847"/>
        <c:crosses val="autoZero"/>
        <c:auto val="1"/>
        <c:lblAlgn val="ctr"/>
        <c:lblOffset val="100"/>
        <c:noMultiLvlLbl val="0"/>
      </c:catAx>
      <c:valAx>
        <c:axId val="1170386847"/>
        <c:scaling>
          <c:orientation val="minMax"/>
        </c:scaling>
        <c:delete val="1"/>
        <c:axPos val="l"/>
        <c:numFmt formatCode="_-[$€-2]\ * #,##0_-;\-[$€-2]\ * #,##0_-;_-[$€-2]\ * &quot;-&quot;??_-;_-@_-" sourceLinked="1"/>
        <c:majorTickMark val="none"/>
        <c:minorTickMark val="none"/>
        <c:tickLblPos val="nextTo"/>
        <c:crossAx val="1170387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1-06-19T13:19:16.705" idx="6">
    <p:pos x="10" y="10"/>
    <p:text>Check</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6-19T13:23:34.880" idx="8">
    <p:pos x="10" y="4"/>
    <p:text>Check. I tried to paraphrase based on the flowchart. We were repeating the goals or constraints of the project.
In this slide, we should write in simple terms the main focus of the scenario 1 algorithm.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6-19T12:55:15.453" idx="5">
    <p:pos x="10" y="10"/>
    <p:text>Check. The order was changed to explain first how we are computing the algorithm, and then the results.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06-19T14:04:00.560" idx="12">
    <p:pos x="10" y="10"/>
    <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6.png"/><Relationship Id="rId6" Type="http://schemas.openxmlformats.org/officeDocument/2006/relationships/image" Target="../media/image8.svg"/><Relationship Id="rId5" Type="http://schemas.openxmlformats.org/officeDocument/2006/relationships/image" Target="../media/image8.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6.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svg"/><Relationship Id="rId1" Type="http://schemas.openxmlformats.org/officeDocument/2006/relationships/image" Target="../media/image27.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6.png"/><Relationship Id="rId6" Type="http://schemas.openxmlformats.org/officeDocument/2006/relationships/image" Target="../media/image8.svg"/><Relationship Id="rId5" Type="http://schemas.openxmlformats.org/officeDocument/2006/relationships/image" Target="../media/image8.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6.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svg"/><Relationship Id="rId1" Type="http://schemas.openxmlformats.org/officeDocument/2006/relationships/image" Target="../media/image27.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53742231-981F-480A-940F-203EC2F7423F}">
      <dgm:prSet/>
      <dgm:spPr/>
      <dgm:t>
        <a:bodyPr/>
        <a:lstStyle/>
        <a:p>
          <a:pPr>
            <a:defRPr cap="all"/>
          </a:pPr>
          <a:r>
            <a:rPr lang="en-US"/>
            <a:t>Total fleet of 70 buses</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defRPr cap="all"/>
          </a:pPr>
          <a:r>
            <a:rPr lang="en-US"/>
            <a:t>10</a:t>
          </a:r>
          <a:r>
            <a:rPr lang="en-US" baseline="0"/>
            <a:t> lines to operate upon</a:t>
          </a:r>
          <a:endParaRPr lang="en-US"/>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DC13AB6D-DEA2-4CBB-AC69-1EF1A6AD1512}">
      <dgm:prSet/>
      <dgm:spPr/>
      <dgm:t>
        <a:bodyPr/>
        <a:lstStyle/>
        <a:p>
          <a:pPr>
            <a:defRPr cap="all"/>
          </a:pPr>
          <a:r>
            <a:rPr lang="en-US"/>
            <a:t>Operation throughout the year </a:t>
          </a:r>
        </a:p>
      </dgm:t>
    </dgm:pt>
    <dgm:pt modelId="{9C64CC83-643C-4E12-8F97-BC19DC031190}" type="sibTrans" cxnId="{4B888393-351D-4489-90C9-5A68061AB236}">
      <dgm:prSet/>
      <dgm:spPr/>
      <dgm:t>
        <a:bodyPr/>
        <a:lstStyle/>
        <a:p>
          <a:endParaRPr lang="en-US"/>
        </a:p>
      </dgm:t>
    </dgm:pt>
    <dgm:pt modelId="{2C752582-D9FF-4E04-A92F-827DB4BB5C48}" type="parTrans" cxnId="{4B888393-351D-4489-90C9-5A68061AB236}">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t>
        <a:bodyPr/>
        <a:lstStyle/>
        <a:p>
          <a:endParaRPr lang="en-US"/>
        </a:p>
      </dgm:t>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Sun"/>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t>
        <a:bodyPr/>
        <a:lstStyle/>
        <a:p>
          <a:endParaRPr lang="en-US"/>
        </a:p>
      </dgm:t>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Bus"/>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t>
        <a:bodyPr/>
        <a:lstStyle/>
        <a:p>
          <a:endParaRPr lang="en-US"/>
        </a:p>
      </dgm:t>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Signpost"/>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t>
        <a:bodyPr/>
        <a:lstStyle/>
        <a:p>
          <a:endParaRPr lang="en-US"/>
        </a:p>
      </dgm:t>
    </dgm:pt>
  </dgm:ptLst>
  <dgm:cxnLst>
    <dgm:cxn modelId="{4B888393-351D-4489-90C9-5A68061AB236}" srcId="{8AA20905-3954-474B-A606-562BCA026DC1}" destId="{DC13AB6D-DEA2-4CBB-AC69-1EF1A6AD1512}" srcOrd="0" destOrd="0" parTransId="{2C752582-D9FF-4E04-A92F-827DB4BB5C48}" sibTransId="{9C64CC83-643C-4E12-8F97-BC19DC031190}"/>
    <dgm:cxn modelId="{15206FDD-D218-4A29-B2AF-EE87BA421A55}" type="presOf" srcId="{DC13AB6D-DEA2-4CBB-AC69-1EF1A6AD1512}" destId="{A2F8B06C-1613-4059-8CA9-4B585B75CD83}" srcOrd="0" destOrd="0" presId="urn:microsoft.com/office/officeart/2018/5/layout/IconCircleLabelList"/>
    <dgm:cxn modelId="{BC9954A8-84FD-41E0-BF01-CBCB7CCC231D}" type="presOf" srcId="{8AA20905-3954-474B-A606-562BCA026DC1}" destId="{F1F413A5-77DF-4C06-8100-118334054132}" srcOrd="0" destOrd="0" presId="urn:microsoft.com/office/officeart/2018/5/layout/IconCircleLabelList"/>
    <dgm:cxn modelId="{50AD13B7-7E34-4C3A-B2AE-5657F72BDB3E}" type="presOf" srcId="{53742231-981F-480A-940F-203EC2F7423F}" destId="{5C5DF5E2-29DF-4330-A157-BCD37FD12928}" srcOrd="0" destOrd="0" presId="urn:microsoft.com/office/officeart/2018/5/layout/IconCircleLabelList"/>
    <dgm:cxn modelId="{C61E85D3-59D6-41FA-B89A-108A7DDB6ECF}" type="presOf" srcId="{9EF41CC5-EF3B-4A6D-8229-3F1333EADFB3}" destId="{B7DEF6C5-8837-48BB-9ADC-2C179D03188A}" srcOrd="0" destOrd="0" presId="urn:microsoft.com/office/officeart/2018/5/layout/IconCircleLabelList"/>
    <dgm:cxn modelId="{F226B1C2-5D99-403A-8240-EAD6BD4D8534}" srcId="{8AA20905-3954-474B-A606-562BCA026DC1}" destId="{53742231-981F-480A-940F-203EC2F7423F}" srcOrd="1" destOrd="0" parTransId="{2FC75195-FBA1-43DE-85DD-40B4B3A2F1F3}" sibTransId="{EF449C32-A7AE-4099-9E9B-9E2F736A89CE}"/>
    <dgm:cxn modelId="{E476EEBC-7C9F-4E07-BD58-1044B9769B64}" srcId="{8AA20905-3954-474B-A606-562BCA026DC1}" destId="{9EF41CC5-EF3B-4A6D-8229-3F1333EADFB3}" srcOrd="2" destOrd="0" parTransId="{DAEF1C7D-B0C5-46FA-BED3-8A54E918D3E0}" sibTransId="{98E6DD7C-B953-4119-9F64-9914E467ECBF}"/>
    <dgm:cxn modelId="{EC5196A2-8F15-4056-B343-B62FE3A0CD60}" type="presParOf" srcId="{F1F413A5-77DF-4C06-8100-118334054132}" destId="{AC1929A9-5981-4A32-9C0D-4B197E67AD0B}" srcOrd="0" destOrd="0" presId="urn:microsoft.com/office/officeart/2018/5/layout/IconCircleLabelList"/>
    <dgm:cxn modelId="{DB950ACE-A67F-4ACF-BCE0-3192CBBDD098}" type="presParOf" srcId="{AC1929A9-5981-4A32-9C0D-4B197E67AD0B}" destId="{6A089DC9-F967-46A6-B07A-5A52552B5111}" srcOrd="0" destOrd="0" presId="urn:microsoft.com/office/officeart/2018/5/layout/IconCircleLabelList"/>
    <dgm:cxn modelId="{6DA725A3-67F2-44AB-A03E-8DF395CA7725}" type="presParOf" srcId="{AC1929A9-5981-4A32-9C0D-4B197E67AD0B}" destId="{E3F362C5-CA6A-4AE7-BE60-021A02C58117}" srcOrd="1" destOrd="0" presId="urn:microsoft.com/office/officeart/2018/5/layout/IconCircleLabelList"/>
    <dgm:cxn modelId="{DF84C2A4-9048-4D72-BD7C-1D83679F629C}" type="presParOf" srcId="{AC1929A9-5981-4A32-9C0D-4B197E67AD0B}" destId="{A98D5481-822A-4C7B-9317-BF8F1EB3B576}" srcOrd="2" destOrd="0" presId="urn:microsoft.com/office/officeart/2018/5/layout/IconCircleLabelList"/>
    <dgm:cxn modelId="{87ED192F-8DCE-47F1-809C-4C2FF89625CE}" type="presParOf" srcId="{AC1929A9-5981-4A32-9C0D-4B197E67AD0B}" destId="{A2F8B06C-1613-4059-8CA9-4B585B75CD83}" srcOrd="3" destOrd="0" presId="urn:microsoft.com/office/officeart/2018/5/layout/IconCircleLabelList"/>
    <dgm:cxn modelId="{16FFD5D7-226D-41F0-B200-2E17A88FADB0}" type="presParOf" srcId="{F1F413A5-77DF-4C06-8100-118334054132}" destId="{583E4C28-A976-4978-B6B4-7E07AC9A7EEE}" srcOrd="1" destOrd="0" presId="urn:microsoft.com/office/officeart/2018/5/layout/IconCircleLabelList"/>
    <dgm:cxn modelId="{DE2A344E-A74C-4F9B-B62C-34226FB63C21}" type="presParOf" srcId="{F1F413A5-77DF-4C06-8100-118334054132}" destId="{C074913D-DA51-4E4C-874B-92237D81E8D6}" srcOrd="2" destOrd="0" presId="urn:microsoft.com/office/officeart/2018/5/layout/IconCircleLabelList"/>
    <dgm:cxn modelId="{81090A41-71BE-4775-A24F-F44604AF8DAB}" type="presParOf" srcId="{C074913D-DA51-4E4C-874B-92237D81E8D6}" destId="{324840A6-FF0C-43D5-90C5-D5A3F9B0AE25}" srcOrd="0" destOrd="0" presId="urn:microsoft.com/office/officeart/2018/5/layout/IconCircleLabelList"/>
    <dgm:cxn modelId="{07542116-F90C-481B-B402-8CABF5689E48}" type="presParOf" srcId="{C074913D-DA51-4E4C-874B-92237D81E8D6}" destId="{59BA8133-B518-4537-9881-3822CD7CAD06}" srcOrd="1" destOrd="0" presId="urn:microsoft.com/office/officeart/2018/5/layout/IconCircleLabelList"/>
    <dgm:cxn modelId="{41A7DACF-4B41-41AA-A869-C6591F5C42F1}" type="presParOf" srcId="{C074913D-DA51-4E4C-874B-92237D81E8D6}" destId="{F00EB37F-BC7D-408A-BE83-38FAA3918931}" srcOrd="2" destOrd="0" presId="urn:microsoft.com/office/officeart/2018/5/layout/IconCircleLabelList"/>
    <dgm:cxn modelId="{2FD3F757-8BB1-4FB4-BEBB-5F05A6DA6CE8}" type="presParOf" srcId="{C074913D-DA51-4E4C-874B-92237D81E8D6}" destId="{5C5DF5E2-29DF-4330-A157-BCD37FD12928}" srcOrd="3" destOrd="0" presId="urn:microsoft.com/office/officeart/2018/5/layout/IconCircleLabelList"/>
    <dgm:cxn modelId="{35B742DB-7E4F-429E-9220-4A6EEA065B90}" type="presParOf" srcId="{F1F413A5-77DF-4C06-8100-118334054132}" destId="{EC52957E-7412-4C7A-8984-5745F0EEAC1C}" srcOrd="3" destOrd="0" presId="urn:microsoft.com/office/officeart/2018/5/layout/IconCircleLabelList"/>
    <dgm:cxn modelId="{36105A22-D12A-4027-BFBF-4F714973481A}" type="presParOf" srcId="{F1F413A5-77DF-4C06-8100-118334054132}" destId="{7C11A057-D867-4C6B-ADFD-9CD34202F348}" srcOrd="4" destOrd="0" presId="urn:microsoft.com/office/officeart/2018/5/layout/IconCircleLabelList"/>
    <dgm:cxn modelId="{1BD909B9-EA58-49BD-949A-4A2383E347B7}" type="presParOf" srcId="{7C11A057-D867-4C6B-ADFD-9CD34202F348}" destId="{8A9D0615-74BE-404B-8F88-7FCE70F9CA5E}" srcOrd="0" destOrd="0" presId="urn:microsoft.com/office/officeart/2018/5/layout/IconCircleLabelList"/>
    <dgm:cxn modelId="{D04E8D81-6F2F-45BC-8DA5-082EFD85DDC0}" type="presParOf" srcId="{7C11A057-D867-4C6B-ADFD-9CD34202F348}" destId="{5FF658BC-830B-42C7-99ED-06DBBA838B7B}" srcOrd="1" destOrd="0" presId="urn:microsoft.com/office/officeart/2018/5/layout/IconCircleLabelList"/>
    <dgm:cxn modelId="{3A3F9252-2D2B-405F-B980-47490838E774}" type="presParOf" srcId="{7C11A057-D867-4C6B-ADFD-9CD34202F348}" destId="{D9FC7078-E5C7-42A7-BC95-B26AC3AB61F2}" srcOrd="2" destOrd="0" presId="urn:microsoft.com/office/officeart/2018/5/layout/IconCircleLabelList"/>
    <dgm:cxn modelId="{2186D294-A36E-4A1F-9BFF-4720767E8136}"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9DA2C7-81B9-4A0D-B6FD-B2E4A33FA7B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8CC682-4FD0-4A5F-8F49-EB52002DBEDD}">
      <dgm:prSet/>
      <dgm:spPr/>
      <dgm:t>
        <a:bodyPr/>
        <a:lstStyle/>
        <a:p>
          <a:pPr>
            <a:lnSpc>
              <a:spcPct val="100000"/>
            </a:lnSpc>
          </a:pPr>
          <a:r>
            <a:rPr lang="es-EC" dirty="0"/>
            <a:t>Scheduling </a:t>
          </a:r>
          <a:r>
            <a:rPr lang="es-EC" dirty="0" err="1"/>
            <a:t>over</a:t>
          </a:r>
          <a:r>
            <a:rPr lang="es-EC" dirty="0"/>
            <a:t> </a:t>
          </a:r>
          <a:r>
            <a:rPr lang="es-EC" dirty="0" err="1"/>
            <a:t>the</a:t>
          </a:r>
          <a:r>
            <a:rPr lang="es-EC" dirty="0"/>
            <a:t> </a:t>
          </a:r>
          <a:r>
            <a:rPr lang="es-EC" dirty="0" err="1"/>
            <a:t>year</a:t>
          </a:r>
          <a:endParaRPr lang="en-US" dirty="0"/>
        </a:p>
      </dgm:t>
    </dgm:pt>
    <dgm:pt modelId="{1E78AC00-A128-4B75-A324-74D1C74DD4FC}" type="parTrans" cxnId="{44D4F1EE-3538-46EF-AC5D-D6EBDA1771C8}">
      <dgm:prSet/>
      <dgm:spPr/>
      <dgm:t>
        <a:bodyPr/>
        <a:lstStyle/>
        <a:p>
          <a:endParaRPr lang="en-US"/>
        </a:p>
      </dgm:t>
    </dgm:pt>
    <dgm:pt modelId="{419D47B6-A157-4CA5-9460-F7CE9CCA2987}" type="sibTrans" cxnId="{44D4F1EE-3538-46EF-AC5D-D6EBDA1771C8}">
      <dgm:prSet/>
      <dgm:spPr/>
      <dgm:t>
        <a:bodyPr/>
        <a:lstStyle/>
        <a:p>
          <a:endParaRPr lang="en-US"/>
        </a:p>
      </dgm:t>
    </dgm:pt>
    <dgm:pt modelId="{0690A640-89A6-4199-8491-E47D6D952512}">
      <dgm:prSet/>
      <dgm:spPr/>
      <dgm:t>
        <a:bodyPr/>
        <a:lstStyle/>
        <a:p>
          <a:pPr>
            <a:lnSpc>
              <a:spcPct val="100000"/>
            </a:lnSpc>
          </a:pPr>
          <a:r>
            <a:rPr lang="es-EC" dirty="0"/>
            <a:t>Scheduling </a:t>
          </a:r>
          <a:r>
            <a:rPr lang="es-EC" dirty="0" err="1"/>
            <a:t>over</a:t>
          </a:r>
          <a:r>
            <a:rPr lang="es-EC" dirty="0"/>
            <a:t> a </a:t>
          </a:r>
          <a:r>
            <a:rPr lang="es-EC" dirty="0" err="1"/>
            <a:t>day</a:t>
          </a:r>
          <a:endParaRPr lang="en-US" dirty="0"/>
        </a:p>
      </dgm:t>
    </dgm:pt>
    <dgm:pt modelId="{EB24A69D-79AC-46A4-9422-164E0F6E1C87}" type="parTrans" cxnId="{D26505EC-68E7-40F1-97C7-4FA6918E072F}">
      <dgm:prSet/>
      <dgm:spPr/>
      <dgm:t>
        <a:bodyPr/>
        <a:lstStyle/>
        <a:p>
          <a:endParaRPr lang="en-US"/>
        </a:p>
      </dgm:t>
    </dgm:pt>
    <dgm:pt modelId="{5DE67A9B-2D53-46BC-93A2-0E3214410E2B}" type="sibTrans" cxnId="{D26505EC-68E7-40F1-97C7-4FA6918E072F}">
      <dgm:prSet/>
      <dgm:spPr/>
      <dgm:t>
        <a:bodyPr/>
        <a:lstStyle/>
        <a:p>
          <a:endParaRPr lang="en-US"/>
        </a:p>
      </dgm:t>
    </dgm:pt>
    <dgm:pt modelId="{ACE6E32C-6302-4353-B6C6-BFB3BB8B4AB6}">
      <dgm:prSet/>
      <dgm:spPr/>
      <dgm:t>
        <a:bodyPr/>
        <a:lstStyle/>
        <a:p>
          <a:pPr>
            <a:lnSpc>
              <a:spcPct val="100000"/>
            </a:lnSpc>
          </a:pPr>
          <a:r>
            <a:rPr lang="es-EC" dirty="0" err="1"/>
            <a:t>Operative</a:t>
          </a:r>
          <a:r>
            <a:rPr lang="es-EC" dirty="0"/>
            <a:t> calendar</a:t>
          </a:r>
          <a:endParaRPr lang="en-US" dirty="0"/>
        </a:p>
      </dgm:t>
    </dgm:pt>
    <dgm:pt modelId="{44535F7C-E1D7-4595-ACD8-A651486BD8F9}" type="parTrans" cxnId="{39477D3A-14E2-40E7-A22E-194D34795BAD}">
      <dgm:prSet/>
      <dgm:spPr/>
      <dgm:t>
        <a:bodyPr/>
        <a:lstStyle/>
        <a:p>
          <a:endParaRPr lang="en-US"/>
        </a:p>
      </dgm:t>
    </dgm:pt>
    <dgm:pt modelId="{E2297517-DE2E-4428-AC56-0F5341B38BE2}" type="sibTrans" cxnId="{39477D3A-14E2-40E7-A22E-194D34795BAD}">
      <dgm:prSet/>
      <dgm:spPr/>
      <dgm:t>
        <a:bodyPr/>
        <a:lstStyle/>
        <a:p>
          <a:endParaRPr lang="en-US"/>
        </a:p>
      </dgm:t>
    </dgm:pt>
    <dgm:pt modelId="{4AB7EE50-7D86-45DB-AB7C-0BB5E30AFC93}" type="pres">
      <dgm:prSet presAssocID="{5F9DA2C7-81B9-4A0D-B6FD-B2E4A33FA7BD}" presName="root" presStyleCnt="0">
        <dgm:presLayoutVars>
          <dgm:dir/>
          <dgm:resizeHandles val="exact"/>
        </dgm:presLayoutVars>
      </dgm:prSet>
      <dgm:spPr/>
      <dgm:t>
        <a:bodyPr/>
        <a:lstStyle/>
        <a:p>
          <a:endParaRPr lang="en-US"/>
        </a:p>
      </dgm:t>
    </dgm:pt>
    <dgm:pt modelId="{BB46A493-B855-42F6-B0EE-D5E0D8DA88AE}" type="pres">
      <dgm:prSet presAssocID="{E38CC682-4FD0-4A5F-8F49-EB52002DBEDD}" presName="compNode" presStyleCnt="0"/>
      <dgm:spPr/>
    </dgm:pt>
    <dgm:pt modelId="{C472A240-5E6F-4BBC-9450-8873A55A13D4}" type="pres">
      <dgm:prSet presAssocID="{E38CC682-4FD0-4A5F-8F49-EB52002DBED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Daily calendar with solid fill"/>
        </a:ext>
      </dgm:extLst>
    </dgm:pt>
    <dgm:pt modelId="{9E581C5E-3B65-4A06-BE40-3169881F4851}" type="pres">
      <dgm:prSet presAssocID="{E38CC682-4FD0-4A5F-8F49-EB52002DBEDD}" presName="spaceRect" presStyleCnt="0"/>
      <dgm:spPr/>
    </dgm:pt>
    <dgm:pt modelId="{8B0A8816-0A0E-459F-9310-1DE78FDB897E}" type="pres">
      <dgm:prSet presAssocID="{E38CC682-4FD0-4A5F-8F49-EB52002DBEDD}" presName="textRect" presStyleLbl="revTx" presStyleIdx="0" presStyleCnt="3">
        <dgm:presLayoutVars>
          <dgm:chMax val="1"/>
          <dgm:chPref val="1"/>
        </dgm:presLayoutVars>
      </dgm:prSet>
      <dgm:spPr/>
      <dgm:t>
        <a:bodyPr/>
        <a:lstStyle/>
        <a:p>
          <a:endParaRPr lang="en-US"/>
        </a:p>
      </dgm:t>
    </dgm:pt>
    <dgm:pt modelId="{C8C6AB70-B29A-4EF0-9F19-F39F495EC9C3}" type="pres">
      <dgm:prSet presAssocID="{419D47B6-A157-4CA5-9460-F7CE9CCA2987}" presName="sibTrans" presStyleCnt="0"/>
      <dgm:spPr/>
    </dgm:pt>
    <dgm:pt modelId="{7E580D63-F526-4B86-9187-DF6363FE5F80}" type="pres">
      <dgm:prSet presAssocID="{0690A640-89A6-4199-8491-E47D6D952512}" presName="compNode" presStyleCnt="0"/>
      <dgm:spPr/>
    </dgm:pt>
    <dgm:pt modelId="{AD10F337-CA23-497A-9327-42F8CAF4C497}" type="pres">
      <dgm:prSet presAssocID="{0690A640-89A6-4199-8491-E47D6D952512}"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0F048F0D-1731-4713-9EFF-1A7D4ADAFFDA}" type="pres">
      <dgm:prSet presAssocID="{0690A640-89A6-4199-8491-E47D6D952512}" presName="spaceRect" presStyleCnt="0"/>
      <dgm:spPr/>
    </dgm:pt>
    <dgm:pt modelId="{9F1E00D3-9C56-4745-820B-CF2B3E3C67AB}" type="pres">
      <dgm:prSet presAssocID="{0690A640-89A6-4199-8491-E47D6D952512}" presName="textRect" presStyleLbl="revTx" presStyleIdx="1" presStyleCnt="3">
        <dgm:presLayoutVars>
          <dgm:chMax val="1"/>
          <dgm:chPref val="1"/>
        </dgm:presLayoutVars>
      </dgm:prSet>
      <dgm:spPr/>
      <dgm:t>
        <a:bodyPr/>
        <a:lstStyle/>
        <a:p>
          <a:endParaRPr lang="en-US"/>
        </a:p>
      </dgm:t>
    </dgm:pt>
    <dgm:pt modelId="{89D5470F-CA9D-47F3-B0C2-F4DEC276FB00}" type="pres">
      <dgm:prSet presAssocID="{5DE67A9B-2D53-46BC-93A2-0E3214410E2B}" presName="sibTrans" presStyleCnt="0"/>
      <dgm:spPr/>
    </dgm:pt>
    <dgm:pt modelId="{68CEFA30-7A12-494A-A84B-EF46C47E0898}" type="pres">
      <dgm:prSet presAssocID="{ACE6E32C-6302-4353-B6C6-BFB3BB8B4AB6}" presName="compNode" presStyleCnt="0"/>
      <dgm:spPr/>
    </dgm:pt>
    <dgm:pt modelId="{1735063C-90CB-42FC-80F9-B552C22B0895}" type="pres">
      <dgm:prSet presAssocID="{ACE6E32C-6302-4353-B6C6-BFB3BB8B4AB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Filter with solid fill"/>
        </a:ext>
      </dgm:extLst>
    </dgm:pt>
    <dgm:pt modelId="{01B1D9DD-2F4F-41CD-BAD2-14B1CAA9768A}" type="pres">
      <dgm:prSet presAssocID="{ACE6E32C-6302-4353-B6C6-BFB3BB8B4AB6}" presName="spaceRect" presStyleCnt="0"/>
      <dgm:spPr/>
    </dgm:pt>
    <dgm:pt modelId="{DE233D37-8F74-45E7-899E-8C54DF73F68A}" type="pres">
      <dgm:prSet presAssocID="{ACE6E32C-6302-4353-B6C6-BFB3BB8B4AB6}" presName="textRect" presStyleLbl="revTx" presStyleIdx="2" presStyleCnt="3">
        <dgm:presLayoutVars>
          <dgm:chMax val="1"/>
          <dgm:chPref val="1"/>
        </dgm:presLayoutVars>
      </dgm:prSet>
      <dgm:spPr/>
      <dgm:t>
        <a:bodyPr/>
        <a:lstStyle/>
        <a:p>
          <a:endParaRPr lang="en-US"/>
        </a:p>
      </dgm:t>
    </dgm:pt>
  </dgm:ptLst>
  <dgm:cxnLst>
    <dgm:cxn modelId="{ABD6A24C-14CD-4EE8-AED1-AB7E628D4B2D}" type="presOf" srcId="{ACE6E32C-6302-4353-B6C6-BFB3BB8B4AB6}" destId="{DE233D37-8F74-45E7-899E-8C54DF73F68A}" srcOrd="0" destOrd="0" presId="urn:microsoft.com/office/officeart/2018/2/layout/IconLabelList"/>
    <dgm:cxn modelId="{44D4F1EE-3538-46EF-AC5D-D6EBDA1771C8}" srcId="{5F9DA2C7-81B9-4A0D-B6FD-B2E4A33FA7BD}" destId="{E38CC682-4FD0-4A5F-8F49-EB52002DBEDD}" srcOrd="0" destOrd="0" parTransId="{1E78AC00-A128-4B75-A324-74D1C74DD4FC}" sibTransId="{419D47B6-A157-4CA5-9460-F7CE9CCA2987}"/>
    <dgm:cxn modelId="{D42B9780-8EE1-4931-A08B-58DC26DB67D3}" type="presOf" srcId="{5F9DA2C7-81B9-4A0D-B6FD-B2E4A33FA7BD}" destId="{4AB7EE50-7D86-45DB-AB7C-0BB5E30AFC93}" srcOrd="0" destOrd="0" presId="urn:microsoft.com/office/officeart/2018/2/layout/IconLabelList"/>
    <dgm:cxn modelId="{39477D3A-14E2-40E7-A22E-194D34795BAD}" srcId="{5F9DA2C7-81B9-4A0D-B6FD-B2E4A33FA7BD}" destId="{ACE6E32C-6302-4353-B6C6-BFB3BB8B4AB6}" srcOrd="2" destOrd="0" parTransId="{44535F7C-E1D7-4595-ACD8-A651486BD8F9}" sibTransId="{E2297517-DE2E-4428-AC56-0F5341B38BE2}"/>
    <dgm:cxn modelId="{D26505EC-68E7-40F1-97C7-4FA6918E072F}" srcId="{5F9DA2C7-81B9-4A0D-B6FD-B2E4A33FA7BD}" destId="{0690A640-89A6-4199-8491-E47D6D952512}" srcOrd="1" destOrd="0" parTransId="{EB24A69D-79AC-46A4-9422-164E0F6E1C87}" sibTransId="{5DE67A9B-2D53-46BC-93A2-0E3214410E2B}"/>
    <dgm:cxn modelId="{BF1D8B53-8D64-4252-BC40-DA0F770E2B30}" type="presOf" srcId="{0690A640-89A6-4199-8491-E47D6D952512}" destId="{9F1E00D3-9C56-4745-820B-CF2B3E3C67AB}" srcOrd="0" destOrd="0" presId="urn:microsoft.com/office/officeart/2018/2/layout/IconLabelList"/>
    <dgm:cxn modelId="{E59B5DE7-E0A4-42E4-B371-073E18DF618D}" type="presOf" srcId="{E38CC682-4FD0-4A5F-8F49-EB52002DBEDD}" destId="{8B0A8816-0A0E-459F-9310-1DE78FDB897E}" srcOrd="0" destOrd="0" presId="urn:microsoft.com/office/officeart/2018/2/layout/IconLabelList"/>
    <dgm:cxn modelId="{0DF70CB9-3A98-4A51-A52E-E1B833D6B336}" type="presParOf" srcId="{4AB7EE50-7D86-45DB-AB7C-0BB5E30AFC93}" destId="{BB46A493-B855-42F6-B0EE-D5E0D8DA88AE}" srcOrd="0" destOrd="0" presId="urn:microsoft.com/office/officeart/2018/2/layout/IconLabelList"/>
    <dgm:cxn modelId="{1E65F6AE-53B6-4E30-8969-46BEF635F372}" type="presParOf" srcId="{BB46A493-B855-42F6-B0EE-D5E0D8DA88AE}" destId="{C472A240-5E6F-4BBC-9450-8873A55A13D4}" srcOrd="0" destOrd="0" presId="urn:microsoft.com/office/officeart/2018/2/layout/IconLabelList"/>
    <dgm:cxn modelId="{D52BE548-2263-485F-B778-2D78A1D878C0}" type="presParOf" srcId="{BB46A493-B855-42F6-B0EE-D5E0D8DA88AE}" destId="{9E581C5E-3B65-4A06-BE40-3169881F4851}" srcOrd="1" destOrd="0" presId="urn:microsoft.com/office/officeart/2018/2/layout/IconLabelList"/>
    <dgm:cxn modelId="{13FC910C-34BF-47DA-9241-F6E1A1522E9E}" type="presParOf" srcId="{BB46A493-B855-42F6-B0EE-D5E0D8DA88AE}" destId="{8B0A8816-0A0E-459F-9310-1DE78FDB897E}" srcOrd="2" destOrd="0" presId="urn:microsoft.com/office/officeart/2018/2/layout/IconLabelList"/>
    <dgm:cxn modelId="{BB53BBE2-2792-4B99-9C7C-15C3A2AE8271}" type="presParOf" srcId="{4AB7EE50-7D86-45DB-AB7C-0BB5E30AFC93}" destId="{C8C6AB70-B29A-4EF0-9F19-F39F495EC9C3}" srcOrd="1" destOrd="0" presId="urn:microsoft.com/office/officeart/2018/2/layout/IconLabelList"/>
    <dgm:cxn modelId="{F3854F00-D1A9-4209-BF2F-AC592F7C9C57}" type="presParOf" srcId="{4AB7EE50-7D86-45DB-AB7C-0BB5E30AFC93}" destId="{7E580D63-F526-4B86-9187-DF6363FE5F80}" srcOrd="2" destOrd="0" presId="urn:microsoft.com/office/officeart/2018/2/layout/IconLabelList"/>
    <dgm:cxn modelId="{0F8513AC-4FDB-4100-B574-F39A053A0A4D}" type="presParOf" srcId="{7E580D63-F526-4B86-9187-DF6363FE5F80}" destId="{AD10F337-CA23-497A-9327-42F8CAF4C497}" srcOrd="0" destOrd="0" presId="urn:microsoft.com/office/officeart/2018/2/layout/IconLabelList"/>
    <dgm:cxn modelId="{C6D61333-3141-4CA3-88E4-961F1E86B38F}" type="presParOf" srcId="{7E580D63-F526-4B86-9187-DF6363FE5F80}" destId="{0F048F0D-1731-4713-9EFF-1A7D4ADAFFDA}" srcOrd="1" destOrd="0" presId="urn:microsoft.com/office/officeart/2018/2/layout/IconLabelList"/>
    <dgm:cxn modelId="{D35EDF24-E33F-474F-82D9-E7353638AB23}" type="presParOf" srcId="{7E580D63-F526-4B86-9187-DF6363FE5F80}" destId="{9F1E00D3-9C56-4745-820B-CF2B3E3C67AB}" srcOrd="2" destOrd="0" presId="urn:microsoft.com/office/officeart/2018/2/layout/IconLabelList"/>
    <dgm:cxn modelId="{D6E50C88-835B-4840-8E9B-6910731FDA76}" type="presParOf" srcId="{4AB7EE50-7D86-45DB-AB7C-0BB5E30AFC93}" destId="{89D5470F-CA9D-47F3-B0C2-F4DEC276FB00}" srcOrd="3" destOrd="0" presId="urn:microsoft.com/office/officeart/2018/2/layout/IconLabelList"/>
    <dgm:cxn modelId="{57E00782-41ED-45C0-A67C-3EE28770B2AD}" type="presParOf" srcId="{4AB7EE50-7D86-45DB-AB7C-0BB5E30AFC93}" destId="{68CEFA30-7A12-494A-A84B-EF46C47E0898}" srcOrd="4" destOrd="0" presId="urn:microsoft.com/office/officeart/2018/2/layout/IconLabelList"/>
    <dgm:cxn modelId="{AB936F23-38F5-4D3D-9814-CE04D34AD163}" type="presParOf" srcId="{68CEFA30-7A12-494A-A84B-EF46C47E0898}" destId="{1735063C-90CB-42FC-80F9-B552C22B0895}" srcOrd="0" destOrd="0" presId="urn:microsoft.com/office/officeart/2018/2/layout/IconLabelList"/>
    <dgm:cxn modelId="{74E69D8B-71CD-4F6F-A22C-05EAB2709F67}" type="presParOf" srcId="{68CEFA30-7A12-494A-A84B-EF46C47E0898}" destId="{01B1D9DD-2F4F-41CD-BAD2-14B1CAA9768A}" srcOrd="1" destOrd="0" presId="urn:microsoft.com/office/officeart/2018/2/layout/IconLabelList"/>
    <dgm:cxn modelId="{8FBA285B-0B5C-4C05-80F6-365E219C5D4B}" type="presParOf" srcId="{68CEFA30-7A12-494A-A84B-EF46C47E0898}" destId="{DE233D37-8F74-45E7-899E-8C54DF73F68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CDEF55-2FEA-41D9-ABBC-C42E7772CE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290CBBF-1EF5-4A53-84CB-5B43A5557199}">
      <dgm:prSet custT="1"/>
      <dgm:spPr/>
      <dgm:t>
        <a:bodyPr/>
        <a:lstStyle/>
        <a:p>
          <a:pPr>
            <a:lnSpc>
              <a:spcPct val="100000"/>
            </a:lnSpc>
          </a:pPr>
          <a:r>
            <a:rPr lang="en-US" sz="1600"/>
            <a:t>The availability of buses in real-time should be considered while using the algorithm to solve unexpected problems with buses.</a:t>
          </a:r>
        </a:p>
      </dgm:t>
    </dgm:pt>
    <dgm:pt modelId="{D09E5C7B-F969-42FF-9351-7EDD426D023B}" type="parTrans" cxnId="{00BEE331-3BAB-421D-984A-4B7E14AFEEC6}">
      <dgm:prSet/>
      <dgm:spPr/>
      <dgm:t>
        <a:bodyPr/>
        <a:lstStyle/>
        <a:p>
          <a:endParaRPr lang="en-US"/>
        </a:p>
      </dgm:t>
    </dgm:pt>
    <dgm:pt modelId="{BF394F77-EB38-46AB-9E06-29BD6ABD336C}" type="sibTrans" cxnId="{00BEE331-3BAB-421D-984A-4B7E14AFEEC6}">
      <dgm:prSet/>
      <dgm:spPr/>
      <dgm:t>
        <a:bodyPr/>
        <a:lstStyle/>
        <a:p>
          <a:endParaRPr lang="en-US"/>
        </a:p>
      </dgm:t>
    </dgm:pt>
    <dgm:pt modelId="{74C34B83-587E-4BED-A89E-EF11B460D30D}">
      <dgm:prSet custT="1"/>
      <dgm:spPr>
        <a:noFill/>
        <a:ln>
          <a:noFill/>
        </a:ln>
        <a:effectLst/>
      </dgm:spPr>
      <dgm:t>
        <a:bodyPr spcFirstLastPara="0" vert="horz" wrap="square" lIns="0" tIns="0" rIns="0" bIns="0" numCol="1" spcCol="1270" anchor="t" anchorCtr="0"/>
        <a:lstStyle/>
        <a:p>
          <a:pPr>
            <a:lnSpc>
              <a:spcPct val="100000"/>
            </a:lnSpc>
          </a:pPr>
          <a:r>
            <a:rPr lang="en-US" sz="1600" kern="1200">
              <a:latin typeface="+mn-lt"/>
            </a:rPr>
            <a:t>Using a database </a:t>
          </a:r>
          <a:r>
            <a:rPr lang="en-US" sz="1600" kern="1200">
              <a:solidFill>
                <a:srgbClr val="000000">
                  <a:hueOff val="0"/>
                  <a:satOff val="0"/>
                  <a:lumOff val="0"/>
                  <a:alphaOff val="0"/>
                </a:srgbClr>
              </a:solidFill>
              <a:latin typeface="+mn-lt"/>
              <a:ea typeface="+mn-ea"/>
              <a:cs typeface="+mn-cs"/>
            </a:rPr>
            <a:t>motor</a:t>
          </a:r>
          <a:r>
            <a:rPr lang="en-US" sz="1600" kern="1200">
              <a:latin typeface="+mn-lt"/>
            </a:rPr>
            <a:t> would be more efficient to operate and improve the algorithm.</a:t>
          </a:r>
        </a:p>
      </dgm:t>
    </dgm:pt>
    <dgm:pt modelId="{913BE4A7-BDB5-40E4-BD21-C6556BCD205C}" type="parTrans" cxnId="{2FA82310-5CEF-46C8-AA60-57B29BE612F2}">
      <dgm:prSet/>
      <dgm:spPr/>
      <dgm:t>
        <a:bodyPr/>
        <a:lstStyle/>
        <a:p>
          <a:endParaRPr lang="en-US"/>
        </a:p>
      </dgm:t>
    </dgm:pt>
    <dgm:pt modelId="{38B60912-DBC7-46F8-B648-102D381E5085}" type="sibTrans" cxnId="{2FA82310-5CEF-46C8-AA60-57B29BE612F2}">
      <dgm:prSet/>
      <dgm:spPr/>
      <dgm:t>
        <a:bodyPr/>
        <a:lstStyle/>
        <a:p>
          <a:endParaRPr lang="en-US"/>
        </a:p>
      </dgm:t>
    </dgm:pt>
    <dgm:pt modelId="{A9CF824A-ED15-4FBA-9975-66CF4B5F6D77}" type="pres">
      <dgm:prSet presAssocID="{01CDEF55-2FEA-41D9-ABBC-C42E7772CE65}" presName="root" presStyleCnt="0">
        <dgm:presLayoutVars>
          <dgm:dir/>
          <dgm:resizeHandles val="exact"/>
        </dgm:presLayoutVars>
      </dgm:prSet>
      <dgm:spPr/>
      <dgm:t>
        <a:bodyPr/>
        <a:lstStyle/>
        <a:p>
          <a:endParaRPr lang="en-US"/>
        </a:p>
      </dgm:t>
    </dgm:pt>
    <dgm:pt modelId="{FBF71B6B-DB09-4396-9721-1494008F010E}" type="pres">
      <dgm:prSet presAssocID="{A290CBBF-1EF5-4A53-84CB-5B43A5557199}" presName="compNode" presStyleCnt="0"/>
      <dgm:spPr/>
    </dgm:pt>
    <dgm:pt modelId="{A694B704-720A-4AA6-8D1A-E9929693EE70}" type="pres">
      <dgm:prSet presAssocID="{A290CBBF-1EF5-4A53-84CB-5B43A5557199}" presName="iconRect" presStyleLbl="node1" presStyleIdx="0" presStyleCnt="2" custLinFactNeighborY="-6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Tools"/>
        </a:ext>
      </dgm:extLst>
    </dgm:pt>
    <dgm:pt modelId="{8F2FF28F-2132-4E09-926B-5F0A4E0F3A77}" type="pres">
      <dgm:prSet presAssocID="{A290CBBF-1EF5-4A53-84CB-5B43A5557199}" presName="spaceRect" presStyleCnt="0"/>
      <dgm:spPr/>
    </dgm:pt>
    <dgm:pt modelId="{9157EA25-E02A-4283-9A63-4D47E2BBF8C5}" type="pres">
      <dgm:prSet presAssocID="{A290CBBF-1EF5-4A53-84CB-5B43A5557199}" presName="textRect" presStyleLbl="revTx" presStyleIdx="0" presStyleCnt="2">
        <dgm:presLayoutVars>
          <dgm:chMax val="1"/>
          <dgm:chPref val="1"/>
        </dgm:presLayoutVars>
      </dgm:prSet>
      <dgm:spPr/>
      <dgm:t>
        <a:bodyPr/>
        <a:lstStyle/>
        <a:p>
          <a:endParaRPr lang="en-US"/>
        </a:p>
      </dgm:t>
    </dgm:pt>
    <dgm:pt modelId="{54F9A374-4DD8-4B6F-B011-5467E2C1D4B4}" type="pres">
      <dgm:prSet presAssocID="{BF394F77-EB38-46AB-9E06-29BD6ABD336C}" presName="sibTrans" presStyleCnt="0"/>
      <dgm:spPr/>
    </dgm:pt>
    <dgm:pt modelId="{5ECD1B2C-8353-4F4E-AA5C-17E5DEF146C2}" type="pres">
      <dgm:prSet presAssocID="{74C34B83-587E-4BED-A89E-EF11B460D30D}" presName="compNode" presStyleCnt="0"/>
      <dgm:spPr/>
    </dgm:pt>
    <dgm:pt modelId="{FA029671-CF43-46C0-9E40-58D8010D09FC}" type="pres">
      <dgm:prSet presAssocID="{74C34B83-587E-4BED-A89E-EF11B460D3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Base de datos"/>
        </a:ext>
      </dgm:extLst>
    </dgm:pt>
    <dgm:pt modelId="{0A76ACD5-331E-491E-908A-E75664FA8EC7}" type="pres">
      <dgm:prSet presAssocID="{74C34B83-587E-4BED-A89E-EF11B460D30D}" presName="spaceRect" presStyleCnt="0"/>
      <dgm:spPr/>
    </dgm:pt>
    <dgm:pt modelId="{953FB4ED-8980-49A5-A3AE-7AE46BD25BCD}" type="pres">
      <dgm:prSet presAssocID="{74C34B83-587E-4BED-A89E-EF11B460D30D}" presName="textRect" presStyleLbl="revTx" presStyleIdx="1" presStyleCnt="2">
        <dgm:presLayoutVars>
          <dgm:chMax val="1"/>
          <dgm:chPref val="1"/>
        </dgm:presLayoutVars>
      </dgm:prSet>
      <dgm:spPr>
        <a:xfrm>
          <a:off x="5407199" y="2840224"/>
          <a:ext cx="4320000" cy="765000"/>
        </a:xfrm>
        <a:prstGeom prst="rect">
          <a:avLst/>
        </a:prstGeom>
      </dgm:spPr>
      <dgm:t>
        <a:bodyPr/>
        <a:lstStyle/>
        <a:p>
          <a:endParaRPr lang="en-US"/>
        </a:p>
      </dgm:t>
    </dgm:pt>
  </dgm:ptLst>
  <dgm:cxnLst>
    <dgm:cxn modelId="{6B6162FB-60D0-4499-B583-ABA65BC61735}" type="presOf" srcId="{01CDEF55-2FEA-41D9-ABBC-C42E7772CE65}" destId="{A9CF824A-ED15-4FBA-9975-66CF4B5F6D77}" srcOrd="0" destOrd="0" presId="urn:microsoft.com/office/officeart/2018/2/layout/IconLabelList"/>
    <dgm:cxn modelId="{6C49C074-714E-41D0-9CAB-E40CAB8A8513}" type="presOf" srcId="{74C34B83-587E-4BED-A89E-EF11B460D30D}" destId="{953FB4ED-8980-49A5-A3AE-7AE46BD25BCD}" srcOrd="0" destOrd="0" presId="urn:microsoft.com/office/officeart/2018/2/layout/IconLabelList"/>
    <dgm:cxn modelId="{00BEE331-3BAB-421D-984A-4B7E14AFEEC6}" srcId="{01CDEF55-2FEA-41D9-ABBC-C42E7772CE65}" destId="{A290CBBF-1EF5-4A53-84CB-5B43A5557199}" srcOrd="0" destOrd="0" parTransId="{D09E5C7B-F969-42FF-9351-7EDD426D023B}" sibTransId="{BF394F77-EB38-46AB-9E06-29BD6ABD336C}"/>
    <dgm:cxn modelId="{F5F2C5FF-CC7A-44B9-9091-F6D5C8E55D91}" type="presOf" srcId="{A290CBBF-1EF5-4A53-84CB-5B43A5557199}" destId="{9157EA25-E02A-4283-9A63-4D47E2BBF8C5}" srcOrd="0" destOrd="0" presId="urn:microsoft.com/office/officeart/2018/2/layout/IconLabelList"/>
    <dgm:cxn modelId="{2FA82310-5CEF-46C8-AA60-57B29BE612F2}" srcId="{01CDEF55-2FEA-41D9-ABBC-C42E7772CE65}" destId="{74C34B83-587E-4BED-A89E-EF11B460D30D}" srcOrd="1" destOrd="0" parTransId="{913BE4A7-BDB5-40E4-BD21-C6556BCD205C}" sibTransId="{38B60912-DBC7-46F8-B648-102D381E5085}"/>
    <dgm:cxn modelId="{7143E40B-572B-4803-A42D-FFB57D3AD5DB}" type="presParOf" srcId="{A9CF824A-ED15-4FBA-9975-66CF4B5F6D77}" destId="{FBF71B6B-DB09-4396-9721-1494008F010E}" srcOrd="0" destOrd="0" presId="urn:microsoft.com/office/officeart/2018/2/layout/IconLabelList"/>
    <dgm:cxn modelId="{53D90101-5097-434C-87BB-8983A2613486}" type="presParOf" srcId="{FBF71B6B-DB09-4396-9721-1494008F010E}" destId="{A694B704-720A-4AA6-8D1A-E9929693EE70}" srcOrd="0" destOrd="0" presId="urn:microsoft.com/office/officeart/2018/2/layout/IconLabelList"/>
    <dgm:cxn modelId="{F2A639CA-9FB0-4E48-9832-8746B056DF02}" type="presParOf" srcId="{FBF71B6B-DB09-4396-9721-1494008F010E}" destId="{8F2FF28F-2132-4E09-926B-5F0A4E0F3A77}" srcOrd="1" destOrd="0" presId="urn:microsoft.com/office/officeart/2018/2/layout/IconLabelList"/>
    <dgm:cxn modelId="{2C2FC147-51C3-4A36-85C6-E34CE1AC0A63}" type="presParOf" srcId="{FBF71B6B-DB09-4396-9721-1494008F010E}" destId="{9157EA25-E02A-4283-9A63-4D47E2BBF8C5}" srcOrd="2" destOrd="0" presId="urn:microsoft.com/office/officeart/2018/2/layout/IconLabelList"/>
    <dgm:cxn modelId="{A57BD3DC-7229-456C-BC8C-1A16F8F52D00}" type="presParOf" srcId="{A9CF824A-ED15-4FBA-9975-66CF4B5F6D77}" destId="{54F9A374-4DD8-4B6F-B011-5467E2C1D4B4}" srcOrd="1" destOrd="0" presId="urn:microsoft.com/office/officeart/2018/2/layout/IconLabelList"/>
    <dgm:cxn modelId="{32D85E5C-CE03-4C55-85B0-C93F1D6F069C}" type="presParOf" srcId="{A9CF824A-ED15-4FBA-9975-66CF4B5F6D77}" destId="{5ECD1B2C-8353-4F4E-AA5C-17E5DEF146C2}" srcOrd="2" destOrd="0" presId="urn:microsoft.com/office/officeart/2018/2/layout/IconLabelList"/>
    <dgm:cxn modelId="{6575DCE2-1696-4D38-8BFB-91D776991455}" type="presParOf" srcId="{5ECD1B2C-8353-4F4E-AA5C-17E5DEF146C2}" destId="{FA029671-CF43-46C0-9E40-58D8010D09FC}" srcOrd="0" destOrd="0" presId="urn:microsoft.com/office/officeart/2018/2/layout/IconLabelList"/>
    <dgm:cxn modelId="{5F8F724A-02D3-4CFA-AC36-F98E799E34ED}" type="presParOf" srcId="{5ECD1B2C-8353-4F4E-AA5C-17E5DEF146C2}" destId="{0A76ACD5-331E-491E-908A-E75664FA8EC7}" srcOrd="1" destOrd="0" presId="urn:microsoft.com/office/officeart/2018/2/layout/IconLabelList"/>
    <dgm:cxn modelId="{7B1F0C41-283E-4754-8610-7DD7703C5CFB}" type="presParOf" srcId="{5ECD1B2C-8353-4F4E-AA5C-17E5DEF146C2}" destId="{953FB4ED-8980-49A5-A3AE-7AE46BD25BC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Operation throughout the year </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Total fleet of 70 buses</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10</a:t>
          </a:r>
          <a:r>
            <a:rPr lang="en-US" sz="1700" kern="1200" baseline="0"/>
            <a:t> lines to operate upon</a:t>
          </a:r>
          <a:endParaRPr lang="en-US" sz="1700" kern="1200"/>
        </a:p>
      </dsp:txBody>
      <dsp:txXfrm>
        <a:off x="4437039" y="2217590"/>
        <a:ext cx="185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2A240-5E6F-4BBC-9450-8873A55A13D4}">
      <dsp:nvSpPr>
        <dsp:cNvPr id="0" name=""/>
        <dsp:cNvSpPr/>
      </dsp:nvSpPr>
      <dsp:spPr>
        <a:xfrm>
          <a:off x="1063980" y="719741"/>
          <a:ext cx="1274535" cy="1274535"/>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0A8816-0A0E-459F-9310-1DE78FDB897E}">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s-EC" sz="2300" kern="1200" dirty="0"/>
            <a:t>Scheduling </a:t>
          </a:r>
          <a:r>
            <a:rPr lang="es-EC" sz="2300" kern="1200" dirty="0" err="1"/>
            <a:t>over</a:t>
          </a:r>
          <a:r>
            <a:rPr lang="es-EC" sz="2300" kern="1200" dirty="0"/>
            <a:t> </a:t>
          </a:r>
          <a:r>
            <a:rPr lang="es-EC" sz="2300" kern="1200" dirty="0" err="1"/>
            <a:t>the</a:t>
          </a:r>
          <a:r>
            <a:rPr lang="es-EC" sz="2300" kern="1200" dirty="0"/>
            <a:t> </a:t>
          </a:r>
          <a:r>
            <a:rPr lang="es-EC" sz="2300" kern="1200" dirty="0" err="1"/>
            <a:t>year</a:t>
          </a:r>
          <a:endParaRPr lang="en-US" sz="2300" kern="1200" dirty="0"/>
        </a:p>
      </dsp:txBody>
      <dsp:txXfrm>
        <a:off x="285097" y="2346338"/>
        <a:ext cx="2832300" cy="720000"/>
      </dsp:txXfrm>
    </dsp:sp>
    <dsp:sp modelId="{AD10F337-CA23-497A-9327-42F8CAF4C497}">
      <dsp:nvSpPr>
        <dsp:cNvPr id="0" name=""/>
        <dsp:cNvSpPr/>
      </dsp:nvSpPr>
      <dsp:spPr>
        <a:xfrm>
          <a:off x="4391932" y="719741"/>
          <a:ext cx="1274535" cy="1274535"/>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1E00D3-9C56-4745-820B-CF2B3E3C67AB}">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s-EC" sz="2300" kern="1200" dirty="0"/>
            <a:t>Scheduling </a:t>
          </a:r>
          <a:r>
            <a:rPr lang="es-EC" sz="2300" kern="1200" dirty="0" err="1"/>
            <a:t>over</a:t>
          </a:r>
          <a:r>
            <a:rPr lang="es-EC" sz="2300" kern="1200" dirty="0"/>
            <a:t> a </a:t>
          </a:r>
          <a:r>
            <a:rPr lang="es-EC" sz="2300" kern="1200" dirty="0" err="1"/>
            <a:t>day</a:t>
          </a:r>
          <a:endParaRPr lang="en-US" sz="2300" kern="1200" dirty="0"/>
        </a:p>
      </dsp:txBody>
      <dsp:txXfrm>
        <a:off x="3613050" y="2346338"/>
        <a:ext cx="2832300" cy="720000"/>
      </dsp:txXfrm>
    </dsp:sp>
    <dsp:sp modelId="{1735063C-90CB-42FC-80F9-B552C22B0895}">
      <dsp:nvSpPr>
        <dsp:cNvPr id="0" name=""/>
        <dsp:cNvSpPr/>
      </dsp:nvSpPr>
      <dsp:spPr>
        <a:xfrm>
          <a:off x="7719885" y="719741"/>
          <a:ext cx="1274535" cy="1274535"/>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33D37-8F74-45E7-899E-8C54DF73F68A}">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s-EC" sz="2300" kern="1200" dirty="0" err="1"/>
            <a:t>Operative</a:t>
          </a:r>
          <a:r>
            <a:rPr lang="es-EC" sz="2300" kern="1200" dirty="0"/>
            <a:t> calendar</a:t>
          </a:r>
          <a:endParaRPr lang="en-US" sz="2300" kern="1200" dirty="0"/>
        </a:p>
      </dsp:txBody>
      <dsp:txXfrm>
        <a:off x="6941002" y="2346338"/>
        <a:ext cx="28323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4B704-720A-4AA6-8D1A-E9929693EE70}">
      <dsp:nvSpPr>
        <dsp:cNvPr id="0" name=""/>
        <dsp:cNvSpPr/>
      </dsp:nvSpPr>
      <dsp:spPr>
        <a:xfrm>
          <a:off x="1519199" y="4049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57EA25-E02A-4283-9A63-4D47E2BBF8C5}">
      <dsp:nvSpPr>
        <dsp:cNvPr id="0" name=""/>
        <dsp:cNvSpPr/>
      </dsp:nvSpPr>
      <dsp:spPr>
        <a:xfrm>
          <a:off x="331199" y="2840224"/>
          <a:ext cx="432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pPr>
          <a:r>
            <a:rPr lang="en-US" sz="1600" kern="1200"/>
            <a:t>The availability of buses in real-time should be considered while using the algorithm to solve unexpected problems with buses.</a:t>
          </a:r>
        </a:p>
      </dsp:txBody>
      <dsp:txXfrm>
        <a:off x="331199" y="2840224"/>
        <a:ext cx="4320000" cy="765000"/>
      </dsp:txXfrm>
    </dsp:sp>
    <dsp:sp modelId="{FA029671-CF43-46C0-9E40-58D8010D09FC}">
      <dsp:nvSpPr>
        <dsp:cNvPr id="0" name=""/>
        <dsp:cNvSpPr/>
      </dsp:nvSpPr>
      <dsp:spPr>
        <a:xfrm>
          <a:off x="6595199" y="41813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3FB4ED-8980-49A5-A3AE-7AE46BD25BCD}">
      <dsp:nvSpPr>
        <dsp:cNvPr id="0" name=""/>
        <dsp:cNvSpPr/>
      </dsp:nvSpPr>
      <dsp:spPr>
        <a:xfrm>
          <a:off x="5407199" y="2840224"/>
          <a:ext cx="432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pPr>
          <a:r>
            <a:rPr lang="en-US" sz="1600" kern="1200">
              <a:latin typeface="+mn-lt"/>
            </a:rPr>
            <a:t>Using a database </a:t>
          </a:r>
          <a:r>
            <a:rPr lang="en-US" sz="1600" kern="1200">
              <a:solidFill>
                <a:srgbClr val="000000">
                  <a:hueOff val="0"/>
                  <a:satOff val="0"/>
                  <a:lumOff val="0"/>
                  <a:alphaOff val="0"/>
                </a:srgbClr>
              </a:solidFill>
              <a:latin typeface="+mn-lt"/>
              <a:ea typeface="+mn-ea"/>
              <a:cs typeface="+mn-cs"/>
            </a:rPr>
            <a:t>motor</a:t>
          </a:r>
          <a:r>
            <a:rPr lang="en-US" sz="1600" kern="1200">
              <a:latin typeface="+mn-lt"/>
            </a:rPr>
            <a:t> would be more efficient to operate and improve the algorithm.</a:t>
          </a:r>
        </a:p>
      </dsp:txBody>
      <dsp:txXfrm>
        <a:off x="5407199" y="2840224"/>
        <a:ext cx="4320000" cy="76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0.23967</cdr:x>
      <cdr:y>0.82691</cdr:y>
    </cdr:from>
    <cdr:to>
      <cdr:x>0.31699</cdr:x>
      <cdr:y>0.8875</cdr:y>
    </cdr:to>
    <cdr:sp macro="" textlink="">
      <cdr:nvSpPr>
        <cdr:cNvPr id="2" name="TextBox 19">
          <a:extLst xmlns:a="http://schemas.openxmlformats.org/drawingml/2006/main">
            <a:ext uri="{FF2B5EF4-FFF2-40B4-BE49-F238E27FC236}">
              <a16:creationId xmlns:a16="http://schemas.microsoft.com/office/drawing/2014/main" id="{DB715B52-8A28-4815-B6AC-43CFE8738336}"/>
            </a:ext>
          </a:extLst>
        </cdr:cNvPr>
        <cdr:cNvSpPr txBox="1"/>
      </cdr:nvSpPr>
      <cdr:spPr>
        <a:xfrm xmlns:a="http://schemas.openxmlformats.org/drawingml/2006/main">
          <a:off x="1225111" y="2730288"/>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IN" sz="700" dirty="0">
              <a:solidFill>
                <a:schemeClr val="bg1"/>
              </a:solidFill>
            </a:rPr>
            <a:t>12m</a:t>
          </a:r>
        </a:p>
      </cdr:txBody>
    </cdr:sp>
  </cdr:relSizeAnchor>
  <cdr:relSizeAnchor xmlns:cdr="http://schemas.openxmlformats.org/drawingml/2006/chartDrawing">
    <cdr:from>
      <cdr:x>0.49277</cdr:x>
      <cdr:y>0.83268</cdr:y>
    </cdr:from>
    <cdr:to>
      <cdr:x>0.5701</cdr:x>
      <cdr:y>0.89327</cdr:y>
    </cdr:to>
    <cdr:sp macro="" textlink="">
      <cdr:nvSpPr>
        <cdr:cNvPr id="3" name="TextBox 19">
          <a:extLst xmlns:a="http://schemas.openxmlformats.org/drawingml/2006/main">
            <a:ext uri="{FF2B5EF4-FFF2-40B4-BE49-F238E27FC236}">
              <a16:creationId xmlns:a16="http://schemas.microsoft.com/office/drawing/2014/main" id="{4E9591E6-6A30-45EF-B9BD-607756A3B17F}"/>
            </a:ext>
          </a:extLst>
        </cdr:cNvPr>
        <cdr:cNvSpPr txBox="1"/>
      </cdr:nvSpPr>
      <cdr:spPr>
        <a:xfrm xmlns:a="http://schemas.openxmlformats.org/drawingml/2006/main">
          <a:off x="2518924" y="2749338"/>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700" dirty="0">
              <a:solidFill>
                <a:schemeClr val="bg1"/>
              </a:solidFill>
            </a:rPr>
            <a:t>12m</a:t>
          </a:r>
        </a:p>
      </cdr:txBody>
    </cdr:sp>
  </cdr:relSizeAnchor>
  <cdr:relSizeAnchor xmlns:cdr="http://schemas.openxmlformats.org/drawingml/2006/chartDrawing">
    <cdr:from>
      <cdr:x>0.74738</cdr:x>
      <cdr:y>0.83485</cdr:y>
    </cdr:from>
    <cdr:to>
      <cdr:x>0.82471</cdr:x>
      <cdr:y>0.89544</cdr:y>
    </cdr:to>
    <cdr:sp macro="" textlink="">
      <cdr:nvSpPr>
        <cdr:cNvPr id="4" name="TextBox 19">
          <a:extLst xmlns:a="http://schemas.openxmlformats.org/drawingml/2006/main">
            <a:ext uri="{FF2B5EF4-FFF2-40B4-BE49-F238E27FC236}">
              <a16:creationId xmlns:a16="http://schemas.microsoft.com/office/drawing/2014/main" id="{7BA0A8BB-2707-41CD-9DCF-35C9611C3692}"/>
            </a:ext>
          </a:extLst>
        </cdr:cNvPr>
        <cdr:cNvSpPr txBox="1"/>
      </cdr:nvSpPr>
      <cdr:spPr>
        <a:xfrm xmlns:a="http://schemas.openxmlformats.org/drawingml/2006/main">
          <a:off x="3820430" y="2756483"/>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700" dirty="0">
              <a:solidFill>
                <a:schemeClr val="bg1"/>
              </a:solidFill>
            </a:rPr>
            <a:t>12m</a:t>
          </a:r>
        </a:p>
      </cdr:txBody>
    </cdr:sp>
  </cdr:relSizeAnchor>
  <cdr:relSizeAnchor xmlns:cdr="http://schemas.openxmlformats.org/drawingml/2006/chartDrawing">
    <cdr:from>
      <cdr:x>0.62119</cdr:x>
      <cdr:y>0.83364</cdr:y>
    </cdr:from>
    <cdr:to>
      <cdr:x>0.69852</cdr:x>
      <cdr:y>0.89423</cdr:y>
    </cdr:to>
    <cdr:sp macro="" textlink="">
      <cdr:nvSpPr>
        <cdr:cNvPr id="5" name="TextBox 19">
          <a:extLst xmlns:a="http://schemas.openxmlformats.org/drawingml/2006/main">
            <a:ext uri="{FF2B5EF4-FFF2-40B4-BE49-F238E27FC236}">
              <a16:creationId xmlns:a16="http://schemas.microsoft.com/office/drawing/2014/main" id="{C8E75FE2-18E6-4A82-AB34-61569DD00335}"/>
            </a:ext>
          </a:extLst>
        </cdr:cNvPr>
        <cdr:cNvSpPr txBox="1"/>
      </cdr:nvSpPr>
      <cdr:spPr>
        <a:xfrm xmlns:a="http://schemas.openxmlformats.org/drawingml/2006/main">
          <a:off x="3175354" y="2752514"/>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700" dirty="0">
              <a:solidFill>
                <a:schemeClr val="bg1"/>
              </a:solidFill>
            </a:rPr>
            <a:t>12m</a:t>
          </a:r>
        </a:p>
      </cdr:txBody>
    </cdr:sp>
  </cdr:relSizeAnchor>
  <cdr:relSizeAnchor xmlns:cdr="http://schemas.openxmlformats.org/drawingml/2006/chartDrawing">
    <cdr:from>
      <cdr:x>0.36641</cdr:x>
      <cdr:y>0.82691</cdr:y>
    </cdr:from>
    <cdr:to>
      <cdr:x>0.44374</cdr:x>
      <cdr:y>0.8875</cdr:y>
    </cdr:to>
    <cdr:sp macro="" textlink="">
      <cdr:nvSpPr>
        <cdr:cNvPr id="6" name="TextBox 19">
          <a:extLst xmlns:a="http://schemas.openxmlformats.org/drawingml/2006/main">
            <a:ext uri="{FF2B5EF4-FFF2-40B4-BE49-F238E27FC236}">
              <a16:creationId xmlns:a16="http://schemas.microsoft.com/office/drawing/2014/main" id="{3D912557-33F0-4338-91C9-754AE9142C9C}"/>
            </a:ext>
          </a:extLst>
        </cdr:cNvPr>
        <cdr:cNvSpPr txBox="1"/>
      </cdr:nvSpPr>
      <cdr:spPr>
        <a:xfrm xmlns:a="http://schemas.openxmlformats.org/drawingml/2006/main">
          <a:off x="1873000" y="2730289"/>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700" dirty="0">
              <a:solidFill>
                <a:schemeClr val="bg1"/>
              </a:solidFill>
            </a:rPr>
            <a:t>18m</a:t>
          </a:r>
        </a:p>
      </cdr:txBody>
    </cdr:sp>
  </cdr:relSizeAnchor>
  <cdr:relSizeAnchor xmlns:cdr="http://schemas.openxmlformats.org/drawingml/2006/chartDrawing">
    <cdr:from>
      <cdr:x>0.87564</cdr:x>
      <cdr:y>0.83725</cdr:y>
    </cdr:from>
    <cdr:to>
      <cdr:x>0.95297</cdr:x>
      <cdr:y>0.89784</cdr:y>
    </cdr:to>
    <cdr:sp macro="" textlink="">
      <cdr:nvSpPr>
        <cdr:cNvPr id="7" name="TextBox 19">
          <a:extLst xmlns:a="http://schemas.openxmlformats.org/drawingml/2006/main">
            <a:ext uri="{FF2B5EF4-FFF2-40B4-BE49-F238E27FC236}">
              <a16:creationId xmlns:a16="http://schemas.microsoft.com/office/drawing/2014/main" id="{2F688D28-1C14-4772-A18A-40E3437A3305}"/>
            </a:ext>
          </a:extLst>
        </cdr:cNvPr>
        <cdr:cNvSpPr txBox="1"/>
      </cdr:nvSpPr>
      <cdr:spPr>
        <a:xfrm xmlns:a="http://schemas.openxmlformats.org/drawingml/2006/main">
          <a:off x="4476068" y="2764421"/>
          <a:ext cx="395287" cy="20005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700" dirty="0">
              <a:solidFill>
                <a:schemeClr val="bg1"/>
              </a:solidFill>
            </a:rPr>
            <a:t>12m</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F7B24132-C908-474C-84C6-F33F0E9C2824}"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A0D6BE-6A5B-4B1A-AB35-D5FFCCF5138B}"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E8BD5B-87CC-4318-9824-F4CA83CB0BAF}"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E2AA5E-62DB-4209-84D2-A3A9C66875BD}"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614D88-E4A3-4915-A946-C7B143E0147E}"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C41193-F002-4F22-ACB4-105512D85B33}" type="datetime1">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B2B57F-0B3C-4FE7-8F56-8C4115027F2E}" type="datetime1">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1/11/2022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1/11/2022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1/11/2022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9.sv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hyperlink" Target="mailto:manjithkumar.sirigireddy@mail.polimi.it" TargetMode="External"/><Relationship Id="rId7" Type="http://schemas.openxmlformats.org/officeDocument/2006/relationships/image" Target="../media/image29.png"/><Relationship Id="rId2" Type="http://schemas.openxmlformats.org/officeDocument/2006/relationships/hyperlink" Target="mailto:federico1.silvestri@mail.polimi.it" TargetMode="External"/><Relationship Id="rId1" Type="http://schemas.openxmlformats.org/officeDocument/2006/relationships/slideLayout" Target="../slideLayouts/slideLayout2.xml"/><Relationship Id="rId6" Type="http://schemas.openxmlformats.org/officeDocument/2006/relationships/hyperlink" Target="mailto:alexisfernando.lema@mail.polimi.it" TargetMode="External"/><Relationship Id="rId5" Type="http://schemas.openxmlformats.org/officeDocument/2006/relationships/hyperlink" Target="mailto:marcela.castillo@mail.polimi.it" TargetMode="External"/><Relationship Id="rId4" Type="http://schemas.openxmlformats.org/officeDocument/2006/relationships/hyperlink" Target="mailto:mohammedraihan@mail.polimi.it"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4781549" y="3933166"/>
            <a:ext cx="6372225" cy="799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olo 1">
            <a:extLst>
              <a:ext uri="{FF2B5EF4-FFF2-40B4-BE49-F238E27FC236}">
                <a16:creationId xmlns:a16="http://schemas.microsoft.com/office/drawing/2014/main" id="{045E72EE-C31F-429C-A0DE-2B8EF417BA1E}"/>
              </a:ext>
            </a:extLst>
          </p:cNvPr>
          <p:cNvSpPr txBox="1">
            <a:spLocks/>
          </p:cNvSpPr>
          <p:nvPr/>
        </p:nvSpPr>
        <p:spPr>
          <a:xfrm>
            <a:off x="5219700" y="1402497"/>
            <a:ext cx="6516153" cy="2351394"/>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smtClean="0">
                <a:solidFill>
                  <a:schemeClr val="tx1"/>
                </a:solidFill>
              </a:rPr>
              <a:t>OPTIMIZATION OF THE USE OF A BUS FLEET ACCORDING TO MILEAGE</a:t>
            </a:r>
            <a:r>
              <a:rPr lang="en-US" sz="4400" b="1" dirty="0" smtClean="0">
                <a:solidFill>
                  <a:schemeClr val="bg1"/>
                </a:solidFill>
              </a:rPr>
              <a:t>TO</a:t>
            </a:r>
            <a:r>
              <a:rPr lang="it-IT" sz="4000" b="1" dirty="0" smtClean="0">
                <a:latin typeface="Franklin Gothic Book" panose="020B0503020102020204" pitchFamily="34" charset="0"/>
                <a:cs typeface="Arial" panose="020B0604020202020204" pitchFamily="34" charset="0"/>
              </a:rPr>
              <a:t/>
            </a:r>
            <a:br>
              <a:rPr lang="it-IT" sz="4000" b="1" dirty="0" smtClean="0">
                <a:latin typeface="Franklin Gothic Book" panose="020B0503020102020204" pitchFamily="34" charset="0"/>
                <a:cs typeface="Arial" panose="020B0604020202020204" pitchFamily="34" charset="0"/>
              </a:rPr>
            </a:br>
            <a:r>
              <a:rPr lang="it-IT" sz="4000" b="1" dirty="0" smtClean="0">
                <a:latin typeface="Franklin Gothic Book" panose="020B0503020102020204" pitchFamily="34" charset="0"/>
                <a:cs typeface="Arial" panose="020B0604020202020204" pitchFamily="34" charset="0"/>
              </a:rPr>
              <a:t/>
            </a:r>
            <a:br>
              <a:rPr lang="it-IT" sz="4000" b="1" dirty="0" smtClean="0">
                <a:latin typeface="Franklin Gothic Book" panose="020B0503020102020204" pitchFamily="34" charset="0"/>
                <a:cs typeface="Arial" panose="020B0604020202020204" pitchFamily="34" charset="0"/>
              </a:rPr>
            </a:br>
            <a:r>
              <a:rPr lang="it-IT" sz="3000" b="1" dirty="0" smtClean="0">
                <a:solidFill>
                  <a:schemeClr val="tx1"/>
                </a:solidFill>
                <a:latin typeface="Franklin Gothic Book" panose="020B0503020102020204" pitchFamily="34" charset="0"/>
                <a:cs typeface="Arial" panose="020B0604020202020204" pitchFamily="34" charset="0"/>
              </a:rPr>
              <a:t>GROUP 7</a:t>
            </a:r>
            <a:endParaRPr lang="it-IT" b="1" dirty="0">
              <a:solidFill>
                <a:schemeClr val="tx1"/>
              </a:solidFill>
            </a:endParaRPr>
          </a:p>
        </p:txBody>
      </p:sp>
      <p:pic>
        <p:nvPicPr>
          <p:cNvPr id="9" name="Picture 2" descr="Politecnico di Milano Logo PNG Transparent &amp; SVG Vector - Freebie ...">
            <a:extLst>
              <a:ext uri="{FF2B5EF4-FFF2-40B4-BE49-F238E27FC236}">
                <a16:creationId xmlns:a16="http://schemas.microsoft.com/office/drawing/2014/main" id="{EC0D6938-74D3-4418-8F05-D39075DDC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48" y="4771830"/>
            <a:ext cx="2343539" cy="2343539"/>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3">
            <a:extLst>
              <a:ext uri="{FF2B5EF4-FFF2-40B4-BE49-F238E27FC236}">
                <a16:creationId xmlns:a16="http://schemas.microsoft.com/office/drawing/2014/main" id="{1FB26F9B-E8EA-4469-805B-98BCFA1D0659}"/>
              </a:ext>
            </a:extLst>
          </p:cNvPr>
          <p:cNvSpPr txBox="1"/>
          <p:nvPr/>
        </p:nvSpPr>
        <p:spPr>
          <a:xfrm>
            <a:off x="4972050" y="188561"/>
            <a:ext cx="3614835" cy="872418"/>
          </a:xfrm>
          <a:prstGeom prst="rect">
            <a:avLst/>
          </a:prstGeom>
          <a:noFill/>
        </p:spPr>
        <p:txBody>
          <a:bodyPr wrap="square" rtlCol="0">
            <a:spAutoFit/>
          </a:bodyPr>
          <a:lstStyle/>
          <a:p>
            <a:pPr>
              <a:lnSpc>
                <a:spcPct val="150000"/>
              </a:lnSpc>
            </a:pPr>
            <a:r>
              <a:rPr lang="en-GB" dirty="0" smtClean="0">
                <a:latin typeface="Franklin Gothic Book" panose="020B0503020102020204" pitchFamily="34" charset="0"/>
                <a:cs typeface="Arial" panose="020B0604020202020204" pitchFamily="34" charset="0"/>
              </a:rPr>
              <a:t>23-06-2021</a:t>
            </a:r>
            <a:r>
              <a:rPr lang="en-GB" dirty="0">
                <a:latin typeface="Franklin Gothic Book" panose="020B0503020102020204" pitchFamily="34" charset="0"/>
                <a:cs typeface="Arial" panose="020B0604020202020204" pitchFamily="34" charset="0"/>
              </a:rPr>
              <a:t/>
            </a:r>
            <a:br>
              <a:rPr lang="en-GB" dirty="0">
                <a:latin typeface="Franklin Gothic Book" panose="020B0503020102020204" pitchFamily="34" charset="0"/>
                <a:cs typeface="Arial" panose="020B0604020202020204" pitchFamily="34" charset="0"/>
              </a:rPr>
            </a:br>
            <a:r>
              <a:rPr lang="en-GB" dirty="0">
                <a:latin typeface="Franklin Gothic Book" panose="020B0503020102020204" pitchFamily="34" charset="0"/>
                <a:cs typeface="Arial" panose="020B0604020202020204" pitchFamily="34" charset="0"/>
              </a:rPr>
              <a:t>UPTE </a:t>
            </a:r>
            <a:r>
              <a:rPr lang="en-GB" dirty="0" smtClean="0">
                <a:latin typeface="Franklin Gothic Book" panose="020B0503020102020204" pitchFamily="34" charset="0"/>
                <a:cs typeface="Arial" panose="020B0604020202020204" pitchFamily="34" charset="0"/>
              </a:rPr>
              <a:t>2021– </a:t>
            </a:r>
            <a:r>
              <a:rPr lang="en-GB" dirty="0">
                <a:latin typeface="Franklin Gothic Book" panose="020B0503020102020204" pitchFamily="34" charset="0"/>
                <a:cs typeface="Arial" panose="020B0604020202020204" pitchFamily="34" charset="0"/>
              </a:rPr>
              <a:t>Mobility </a:t>
            </a:r>
            <a:r>
              <a:rPr lang="en-GB" dirty="0" smtClean="0">
                <a:latin typeface="Franklin Gothic Book" panose="020B0503020102020204" pitchFamily="34" charset="0"/>
                <a:cs typeface="Arial" panose="020B0604020202020204" pitchFamily="34" charset="0"/>
              </a:rPr>
              <a:t>Engineering</a:t>
            </a:r>
            <a:endParaRPr lang="en-GB"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1506" y="0"/>
            <a:ext cx="4970543" cy="4906176"/>
          </a:xfrm>
          <a:prstGeom prst="rect">
            <a:avLst/>
          </a:prstGeom>
        </p:spPr>
      </p:pic>
      <p:pic>
        <p:nvPicPr>
          <p:cNvPr id="12" name="Picture 11"/>
          <p:cNvPicPr>
            <a:picLocks noChangeAspect="1"/>
          </p:cNvPicPr>
          <p:nvPr/>
        </p:nvPicPr>
        <p:blipFill>
          <a:blip r:embed="rId4"/>
          <a:stretch>
            <a:fillRect/>
          </a:stretch>
        </p:blipFill>
        <p:spPr>
          <a:xfrm>
            <a:off x="3608928" y="5423082"/>
            <a:ext cx="3658222" cy="854003"/>
          </a:xfrm>
          <a:prstGeom prst="rect">
            <a:avLst/>
          </a:prstGeom>
        </p:spPr>
      </p:pic>
      <p:sp>
        <p:nvSpPr>
          <p:cNvPr id="13" name="TextBox 12"/>
          <p:cNvSpPr txBox="1"/>
          <p:nvPr/>
        </p:nvSpPr>
        <p:spPr>
          <a:xfrm>
            <a:off x="9426383" y="5066436"/>
            <a:ext cx="2507738" cy="1754326"/>
          </a:xfrm>
          <a:prstGeom prst="rect">
            <a:avLst/>
          </a:prstGeom>
          <a:noFill/>
        </p:spPr>
        <p:txBody>
          <a:bodyPr wrap="none" rtlCol="0">
            <a:spAutoFit/>
          </a:bodyPr>
          <a:lstStyle/>
          <a:p>
            <a:r>
              <a:rPr lang="en-IN" b="1" dirty="0" smtClean="0"/>
              <a:t>Group members</a:t>
            </a:r>
          </a:p>
          <a:p>
            <a:r>
              <a:rPr lang="en-IN" cap="all" dirty="0"/>
              <a:t>Federico </a:t>
            </a:r>
            <a:r>
              <a:rPr lang="en-IN" cap="all" dirty="0" err="1" smtClean="0"/>
              <a:t>Silvestri</a:t>
            </a:r>
            <a:endParaRPr lang="en-IN" cap="all" dirty="0" smtClean="0"/>
          </a:p>
          <a:p>
            <a:r>
              <a:rPr lang="en-IN" cap="all" dirty="0" smtClean="0"/>
              <a:t>Manjith Kumar REDDY</a:t>
            </a:r>
          </a:p>
          <a:p>
            <a:r>
              <a:rPr lang="en-IN" cap="all" dirty="0" smtClean="0"/>
              <a:t>Mohammed </a:t>
            </a:r>
            <a:r>
              <a:rPr lang="en-IN" cap="all" dirty="0" err="1" smtClean="0"/>
              <a:t>Raihan</a:t>
            </a:r>
            <a:endParaRPr lang="en-IN" cap="all" dirty="0" smtClean="0"/>
          </a:p>
          <a:p>
            <a:r>
              <a:rPr lang="en-IN" cap="all" dirty="0" smtClean="0"/>
              <a:t>Marcela Castillo</a:t>
            </a:r>
          </a:p>
          <a:p>
            <a:r>
              <a:rPr lang="en-IN" cap="all" dirty="0" smtClean="0"/>
              <a:t>Alexis </a:t>
            </a:r>
            <a:r>
              <a:rPr lang="en-IN" cap="all" dirty="0" err="1"/>
              <a:t>Lema</a:t>
            </a:r>
            <a:r>
              <a:rPr lang="en-IN" cap="all" dirty="0"/>
              <a:t> </a:t>
            </a:r>
            <a:r>
              <a:rPr lang="en-IN" cap="all" dirty="0" err="1" smtClean="0"/>
              <a:t>Ordóñez</a:t>
            </a:r>
            <a:endParaRPr lang="en-IN" dirty="0"/>
          </a:p>
        </p:txBody>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224F-DE49-44EA-989A-77AE41EAFB7D}"/>
              </a:ext>
            </a:extLst>
          </p:cNvPr>
          <p:cNvSpPr>
            <a:spLocks noGrp="1"/>
          </p:cNvSpPr>
          <p:nvPr>
            <p:ph type="title"/>
          </p:nvPr>
        </p:nvSpPr>
        <p:spPr>
          <a:xfrm>
            <a:off x="426161" y="5379286"/>
            <a:ext cx="10113264" cy="822960"/>
          </a:xfrm>
        </p:spPr>
        <p:txBody>
          <a:bodyPr/>
          <a:lstStyle/>
          <a:p>
            <a:r>
              <a:rPr lang="en-IN"/>
              <a:t>Scenario 1</a:t>
            </a:r>
          </a:p>
        </p:txBody>
      </p:sp>
      <p:sp>
        <p:nvSpPr>
          <p:cNvPr id="4" name="Text Placeholder 3">
            <a:extLst>
              <a:ext uri="{FF2B5EF4-FFF2-40B4-BE49-F238E27FC236}">
                <a16:creationId xmlns:a16="http://schemas.microsoft.com/office/drawing/2014/main" id="{DB1D2FC2-22F5-4862-9AAF-C172967C981E}"/>
              </a:ext>
            </a:extLst>
          </p:cNvPr>
          <p:cNvSpPr>
            <a:spLocks noGrp="1"/>
          </p:cNvSpPr>
          <p:nvPr>
            <p:ph type="body" sz="half" idx="2"/>
          </p:nvPr>
        </p:nvSpPr>
        <p:spPr>
          <a:xfrm>
            <a:off x="426161" y="6151476"/>
            <a:ext cx="10113264" cy="594360"/>
          </a:xfrm>
        </p:spPr>
        <p:txBody>
          <a:bodyPr/>
          <a:lstStyle/>
          <a:p>
            <a:r>
              <a:rPr lang="en-IN"/>
              <a:t>Sequential Ordering Algorithm</a:t>
            </a:r>
          </a:p>
        </p:txBody>
      </p:sp>
      <p:pic>
        <p:nvPicPr>
          <p:cNvPr id="14" name="Picture 13">
            <a:extLst>
              <a:ext uri="{FF2B5EF4-FFF2-40B4-BE49-F238E27FC236}">
                <a16:creationId xmlns:a16="http://schemas.microsoft.com/office/drawing/2014/main" id="{99C0EC1E-E466-42D2-8DEE-8E04C8825226}"/>
              </a:ext>
            </a:extLst>
          </p:cNvPr>
          <p:cNvPicPr>
            <a:picLocks noChangeAspect="1"/>
          </p:cNvPicPr>
          <p:nvPr/>
        </p:nvPicPr>
        <p:blipFill>
          <a:blip r:embed="rId2"/>
          <a:stretch>
            <a:fillRect/>
          </a:stretch>
        </p:blipFill>
        <p:spPr>
          <a:xfrm>
            <a:off x="0" y="238201"/>
            <a:ext cx="12192000" cy="5337028"/>
          </a:xfrm>
          <a:prstGeom prst="rect">
            <a:avLst/>
          </a:prstGeom>
        </p:spPr>
      </p:pic>
    </p:spTree>
    <p:extLst>
      <p:ext uri="{BB962C8B-B14F-4D97-AF65-F5344CB8AC3E}">
        <p14:creationId xmlns:p14="http://schemas.microsoft.com/office/powerpoint/2010/main" val="58600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A0D0-607C-472C-B9C5-601C01E6E43E}"/>
              </a:ext>
            </a:extLst>
          </p:cNvPr>
          <p:cNvSpPr>
            <a:spLocks noGrp="1"/>
          </p:cNvSpPr>
          <p:nvPr>
            <p:ph type="title"/>
          </p:nvPr>
        </p:nvSpPr>
        <p:spPr>
          <a:xfrm>
            <a:off x="157713" y="463610"/>
            <a:ext cx="10058400" cy="854300"/>
          </a:xfrm>
        </p:spPr>
        <p:txBody>
          <a:bodyPr/>
          <a:lstStyle/>
          <a:p>
            <a:r>
              <a:rPr lang="en-IN"/>
              <a:t>Procedure Sequence</a:t>
            </a:r>
          </a:p>
        </p:txBody>
      </p:sp>
      <p:pic>
        <p:nvPicPr>
          <p:cNvPr id="6" name="Picture 5">
            <a:extLst>
              <a:ext uri="{FF2B5EF4-FFF2-40B4-BE49-F238E27FC236}">
                <a16:creationId xmlns:a16="http://schemas.microsoft.com/office/drawing/2014/main" id="{C881A2FA-9997-42D7-8DF6-01242AFD2E03}"/>
              </a:ext>
            </a:extLst>
          </p:cNvPr>
          <p:cNvPicPr>
            <a:picLocks noChangeAspect="1"/>
          </p:cNvPicPr>
          <p:nvPr/>
        </p:nvPicPr>
        <p:blipFill>
          <a:blip r:embed="rId2"/>
          <a:stretch>
            <a:fillRect/>
          </a:stretch>
        </p:blipFill>
        <p:spPr>
          <a:xfrm>
            <a:off x="0" y="1319260"/>
            <a:ext cx="12192000" cy="4219480"/>
          </a:xfrm>
          <a:prstGeom prst="rect">
            <a:avLst/>
          </a:prstGeom>
        </p:spPr>
      </p:pic>
    </p:spTree>
    <p:extLst>
      <p:ext uri="{BB962C8B-B14F-4D97-AF65-F5344CB8AC3E}">
        <p14:creationId xmlns:p14="http://schemas.microsoft.com/office/powerpoint/2010/main" val="4062788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B6C3-A70E-47AD-8E07-21AAC7DA0DF4}"/>
              </a:ext>
            </a:extLst>
          </p:cNvPr>
          <p:cNvSpPr>
            <a:spLocks noGrp="1"/>
          </p:cNvSpPr>
          <p:nvPr>
            <p:ph type="title"/>
          </p:nvPr>
        </p:nvSpPr>
        <p:spPr/>
        <p:txBody>
          <a:bodyPr/>
          <a:lstStyle/>
          <a:p>
            <a:r>
              <a:rPr lang="en-IN" dirty="0"/>
              <a:t>Performance &amp; Impacts</a:t>
            </a:r>
          </a:p>
        </p:txBody>
      </p:sp>
      <p:sp>
        <p:nvSpPr>
          <p:cNvPr id="3" name="Content Placeholder 2">
            <a:extLst>
              <a:ext uri="{FF2B5EF4-FFF2-40B4-BE49-F238E27FC236}">
                <a16:creationId xmlns:a16="http://schemas.microsoft.com/office/drawing/2014/main" id="{609C88F6-75E2-4E57-B0E5-A3B2A569427E}"/>
              </a:ext>
            </a:extLst>
          </p:cNvPr>
          <p:cNvSpPr>
            <a:spLocks noGrp="1"/>
          </p:cNvSpPr>
          <p:nvPr>
            <p:ph idx="1"/>
          </p:nvPr>
        </p:nvSpPr>
        <p:spPr/>
        <p:txBody>
          <a:bodyPr/>
          <a:lstStyle/>
          <a:p>
            <a:pPr marL="457200" indent="-457200">
              <a:buFont typeface="+mj-lt"/>
              <a:buAutoNum type="arabicPeriod"/>
            </a:pPr>
            <a:r>
              <a:rPr lang="en-IN" dirty="0"/>
              <a:t>Maintenance cost achieved - € 611.580</a:t>
            </a:r>
          </a:p>
          <a:p>
            <a:pPr marL="457200" indent="-457200">
              <a:buFont typeface="+mj-lt"/>
              <a:buAutoNum type="arabicPeriod"/>
            </a:pPr>
            <a:r>
              <a:rPr lang="en-IN" dirty="0"/>
              <a:t>Two possible approaches for maintenance</a:t>
            </a:r>
          </a:p>
          <a:p>
            <a:pPr marL="749808" lvl="1" indent="-457200">
              <a:buFont typeface="+mj-lt"/>
              <a:buAutoNum type="alphaLcParenR"/>
            </a:pPr>
            <a:r>
              <a:rPr lang="en-IN" sz="2000" dirty="0"/>
              <a:t>Weekend availability for all buses – 1 or 2 days every week</a:t>
            </a:r>
          </a:p>
          <a:p>
            <a:pPr marL="749808" lvl="1" indent="-457200">
              <a:buFont typeface="+mj-lt"/>
              <a:buAutoNum type="alphaLcParenR"/>
            </a:pPr>
            <a:r>
              <a:rPr lang="en-IN" sz="2000" dirty="0"/>
              <a:t>Off-season maintenance availability for most of them</a:t>
            </a:r>
          </a:p>
          <a:p>
            <a:pPr marL="457200" indent="-457200">
              <a:buFont typeface="+mj-lt"/>
              <a:buAutoNum type="arabicPeriod"/>
            </a:pPr>
            <a:r>
              <a:rPr lang="en-US" dirty="0"/>
              <a:t>Simplicity in reusing buses while assignment was obtained</a:t>
            </a:r>
            <a:endParaRPr lang="en-IN" dirty="0"/>
          </a:p>
        </p:txBody>
      </p:sp>
    </p:spTree>
    <p:extLst>
      <p:ext uri="{BB962C8B-B14F-4D97-AF65-F5344CB8AC3E}">
        <p14:creationId xmlns:p14="http://schemas.microsoft.com/office/powerpoint/2010/main" val="627870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7234-2250-4F59-B9C2-DA47CF6F9DED}"/>
              </a:ext>
            </a:extLst>
          </p:cNvPr>
          <p:cNvSpPr>
            <a:spLocks noGrp="1"/>
          </p:cNvSpPr>
          <p:nvPr>
            <p:ph type="title"/>
          </p:nvPr>
        </p:nvSpPr>
        <p:spPr/>
        <p:txBody>
          <a:bodyPr/>
          <a:lstStyle/>
          <a:p>
            <a:r>
              <a:rPr lang="en-IN" dirty="0"/>
              <a:t>Scenario 1</a:t>
            </a:r>
          </a:p>
        </p:txBody>
      </p:sp>
      <p:sp>
        <p:nvSpPr>
          <p:cNvPr id="3" name="Text Placeholder 2">
            <a:extLst>
              <a:ext uri="{FF2B5EF4-FFF2-40B4-BE49-F238E27FC236}">
                <a16:creationId xmlns:a16="http://schemas.microsoft.com/office/drawing/2014/main" id="{F512993D-7DED-40BD-8720-BC690BDBBEF2}"/>
              </a:ext>
            </a:extLst>
          </p:cNvPr>
          <p:cNvSpPr>
            <a:spLocks noGrp="1"/>
          </p:cNvSpPr>
          <p:nvPr>
            <p:ph type="body" idx="1"/>
          </p:nvPr>
        </p:nvSpPr>
        <p:spPr/>
        <p:txBody>
          <a:bodyPr/>
          <a:lstStyle/>
          <a:p>
            <a:r>
              <a:rPr lang="en-IN"/>
              <a:t>PROS</a:t>
            </a:r>
          </a:p>
        </p:txBody>
      </p:sp>
      <p:sp>
        <p:nvSpPr>
          <p:cNvPr id="4" name="Content Placeholder 3">
            <a:extLst>
              <a:ext uri="{FF2B5EF4-FFF2-40B4-BE49-F238E27FC236}">
                <a16:creationId xmlns:a16="http://schemas.microsoft.com/office/drawing/2014/main" id="{0DABEDEB-8D2E-4708-B3FC-BD4E34CD1CC9}"/>
              </a:ext>
            </a:extLst>
          </p:cNvPr>
          <p:cNvSpPr>
            <a:spLocks noGrp="1"/>
          </p:cNvSpPr>
          <p:nvPr>
            <p:ph sz="half" idx="2"/>
          </p:nvPr>
        </p:nvSpPr>
        <p:spPr/>
        <p:txBody>
          <a:bodyPr/>
          <a:lstStyle/>
          <a:p>
            <a:pPr marL="457200" indent="-457200">
              <a:buFont typeface="+mj-lt"/>
              <a:buAutoNum type="arabicPeriod"/>
            </a:pPr>
            <a:r>
              <a:rPr lang="en-IN" dirty="0"/>
              <a:t>Straight forward fleet scheduling method</a:t>
            </a:r>
          </a:p>
          <a:p>
            <a:pPr marL="457200" indent="-457200">
              <a:buFont typeface="+mj-lt"/>
              <a:buAutoNum type="arabicPeriod"/>
            </a:pPr>
            <a:r>
              <a:rPr lang="en-IN" dirty="0"/>
              <a:t>Sufficient number of days available for maintenance </a:t>
            </a:r>
          </a:p>
          <a:p>
            <a:pPr marL="457200" indent="-457200">
              <a:buFont typeface="+mj-lt"/>
              <a:buAutoNum type="arabicPeriod"/>
            </a:pPr>
            <a:r>
              <a:rPr lang="en-IN" dirty="0"/>
              <a:t>Less complexity in dealing with constraints</a:t>
            </a:r>
          </a:p>
          <a:p>
            <a:endParaRPr lang="en-IN" dirty="0"/>
          </a:p>
        </p:txBody>
      </p:sp>
      <p:sp>
        <p:nvSpPr>
          <p:cNvPr id="5" name="Text Placeholder 4">
            <a:extLst>
              <a:ext uri="{FF2B5EF4-FFF2-40B4-BE49-F238E27FC236}">
                <a16:creationId xmlns:a16="http://schemas.microsoft.com/office/drawing/2014/main" id="{561D3E5D-0570-441A-A922-4814C9C28C5F}"/>
              </a:ext>
            </a:extLst>
          </p:cNvPr>
          <p:cNvSpPr>
            <a:spLocks noGrp="1"/>
          </p:cNvSpPr>
          <p:nvPr>
            <p:ph type="body" sz="quarter" idx="3"/>
          </p:nvPr>
        </p:nvSpPr>
        <p:spPr>
          <a:xfrm>
            <a:off x="6226009" y="1846052"/>
            <a:ext cx="4937760" cy="736282"/>
          </a:xfrm>
        </p:spPr>
        <p:txBody>
          <a:bodyPr/>
          <a:lstStyle/>
          <a:p>
            <a:r>
              <a:rPr lang="en-IN"/>
              <a:t>cons</a:t>
            </a:r>
          </a:p>
        </p:txBody>
      </p:sp>
      <p:sp>
        <p:nvSpPr>
          <p:cNvPr id="6" name="Content Placeholder 5">
            <a:extLst>
              <a:ext uri="{FF2B5EF4-FFF2-40B4-BE49-F238E27FC236}">
                <a16:creationId xmlns:a16="http://schemas.microsoft.com/office/drawing/2014/main" id="{EB8C6310-7C53-4866-9479-CBF8EE0A7CA3}"/>
              </a:ext>
            </a:extLst>
          </p:cNvPr>
          <p:cNvSpPr>
            <a:spLocks noGrp="1"/>
          </p:cNvSpPr>
          <p:nvPr>
            <p:ph sz="quarter" idx="4"/>
          </p:nvPr>
        </p:nvSpPr>
        <p:spPr/>
        <p:txBody>
          <a:bodyPr/>
          <a:lstStyle/>
          <a:p>
            <a:pPr marL="457200" indent="-457200">
              <a:buFont typeface="+mj-lt"/>
              <a:buAutoNum type="arabicPeriod"/>
            </a:pPr>
            <a:r>
              <a:rPr lang="en-IN" dirty="0"/>
              <a:t>High overall cost</a:t>
            </a:r>
          </a:p>
          <a:p>
            <a:pPr marL="457200" indent="-457200">
              <a:buFont typeface="+mj-lt"/>
              <a:buAutoNum type="arabicPeriod"/>
            </a:pPr>
            <a:r>
              <a:rPr lang="en-IN" dirty="0"/>
              <a:t>Maximises the use of 26k bus</a:t>
            </a:r>
          </a:p>
          <a:p>
            <a:pPr marL="457200" indent="-457200">
              <a:buFont typeface="+mj-lt"/>
              <a:buAutoNum type="arabicPeriod"/>
            </a:pPr>
            <a:r>
              <a:rPr lang="en-IN" dirty="0"/>
              <a:t>Disproportionate distances covered by individual buses </a:t>
            </a:r>
          </a:p>
          <a:p>
            <a:pPr marL="457200" indent="-457200">
              <a:buFont typeface="+mj-lt"/>
              <a:buAutoNum type="arabicPeriod"/>
            </a:pPr>
            <a:endParaRPr lang="en-IN" dirty="0"/>
          </a:p>
          <a:p>
            <a:pPr marL="457200" indent="-457200">
              <a:buFont typeface="+mj-lt"/>
              <a:buAutoNum type="arabicPeriod"/>
            </a:pPr>
            <a:endParaRPr lang="en-IN" dirty="0"/>
          </a:p>
          <a:p>
            <a:endParaRPr lang="en-IN" dirty="0"/>
          </a:p>
        </p:txBody>
      </p:sp>
      <p:sp>
        <p:nvSpPr>
          <p:cNvPr id="7" name="Isosceles Triangle 6">
            <a:extLst>
              <a:ext uri="{FF2B5EF4-FFF2-40B4-BE49-F238E27FC236}">
                <a16:creationId xmlns:a16="http://schemas.microsoft.com/office/drawing/2014/main" id="{B5284EA6-AC90-4BC4-A925-0101A940A48B}"/>
              </a:ext>
            </a:extLst>
          </p:cNvPr>
          <p:cNvSpPr/>
          <p:nvPr/>
        </p:nvSpPr>
        <p:spPr>
          <a:xfrm>
            <a:off x="1838130" y="2071397"/>
            <a:ext cx="291759" cy="251517"/>
          </a:xfrm>
          <a:prstGeom prst="triangle">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AFD08843-F5C3-4736-AF8E-CC8E05070935}"/>
              </a:ext>
            </a:extLst>
          </p:cNvPr>
          <p:cNvSpPr/>
          <p:nvPr/>
        </p:nvSpPr>
        <p:spPr>
          <a:xfrm rot="3667385">
            <a:off x="7019729" y="2008682"/>
            <a:ext cx="291759" cy="251517"/>
          </a:xfrm>
          <a:prstGeom prst="triangle">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851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8EB-700C-40E9-AF5B-9FBCCF7CB517}"/>
              </a:ext>
            </a:extLst>
          </p:cNvPr>
          <p:cNvSpPr>
            <a:spLocks noGrp="1"/>
          </p:cNvSpPr>
          <p:nvPr>
            <p:ph type="title"/>
          </p:nvPr>
        </p:nvSpPr>
        <p:spPr/>
        <p:txBody>
          <a:bodyPr/>
          <a:lstStyle/>
          <a:p>
            <a:r>
              <a:rPr lang="en-IN"/>
              <a:t>Scenario 2 - Strategy</a:t>
            </a:r>
          </a:p>
        </p:txBody>
      </p:sp>
      <p:sp>
        <p:nvSpPr>
          <p:cNvPr id="3" name="Content Placeholder 2">
            <a:extLst>
              <a:ext uri="{FF2B5EF4-FFF2-40B4-BE49-F238E27FC236}">
                <a16:creationId xmlns:a16="http://schemas.microsoft.com/office/drawing/2014/main" id="{77AC50EE-1DBB-4CFE-B71A-B4236F457330}"/>
              </a:ext>
            </a:extLst>
          </p:cNvPr>
          <p:cNvSpPr>
            <a:spLocks noGrp="1"/>
          </p:cNvSpPr>
          <p:nvPr>
            <p:ph idx="1"/>
          </p:nvPr>
        </p:nvSpPr>
        <p:spPr/>
        <p:txBody>
          <a:bodyPr>
            <a:normAutofit/>
          </a:bodyPr>
          <a:lstStyle/>
          <a:p>
            <a:pPr marL="457200" indent="-457200">
              <a:buFont typeface="+mj-lt"/>
              <a:buAutoNum type="arabicPeriod"/>
            </a:pPr>
            <a:r>
              <a:rPr lang="en-IN" sz="2400"/>
              <a:t>Pushes down the overall cost of maintenance based on Scenario 1</a:t>
            </a:r>
          </a:p>
          <a:p>
            <a:pPr marL="457200" indent="-457200">
              <a:buFont typeface="+mj-lt"/>
              <a:buAutoNum type="arabicPeriod"/>
            </a:pPr>
            <a:r>
              <a:rPr lang="en-IN" sz="2400"/>
              <a:t>Maximises the use of 50k km bus since they are the lowest cost to maintain per km</a:t>
            </a:r>
          </a:p>
          <a:p>
            <a:pPr marL="457200" indent="-457200">
              <a:buFont typeface="+mj-lt"/>
              <a:buAutoNum type="arabicPeriod"/>
            </a:pPr>
            <a:r>
              <a:rPr lang="en-IN" sz="2400"/>
              <a:t>Compares the performance to Scenario 1 and evaluate</a:t>
            </a:r>
          </a:p>
        </p:txBody>
      </p:sp>
    </p:spTree>
    <p:extLst>
      <p:ext uri="{BB962C8B-B14F-4D97-AF65-F5344CB8AC3E}">
        <p14:creationId xmlns:p14="http://schemas.microsoft.com/office/powerpoint/2010/main" val="425946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224F-DE49-44EA-989A-77AE41EAFB7D}"/>
              </a:ext>
            </a:extLst>
          </p:cNvPr>
          <p:cNvSpPr>
            <a:spLocks noGrp="1"/>
          </p:cNvSpPr>
          <p:nvPr>
            <p:ph type="title"/>
          </p:nvPr>
        </p:nvSpPr>
        <p:spPr>
          <a:xfrm>
            <a:off x="426161" y="5379286"/>
            <a:ext cx="10113264" cy="822960"/>
          </a:xfrm>
        </p:spPr>
        <p:txBody>
          <a:bodyPr/>
          <a:lstStyle/>
          <a:p>
            <a:r>
              <a:rPr lang="en-IN"/>
              <a:t>Scenario 2</a:t>
            </a:r>
          </a:p>
        </p:txBody>
      </p:sp>
      <p:sp>
        <p:nvSpPr>
          <p:cNvPr id="4" name="Text Placeholder 3">
            <a:extLst>
              <a:ext uri="{FF2B5EF4-FFF2-40B4-BE49-F238E27FC236}">
                <a16:creationId xmlns:a16="http://schemas.microsoft.com/office/drawing/2014/main" id="{DB1D2FC2-22F5-4862-9AAF-C172967C981E}"/>
              </a:ext>
            </a:extLst>
          </p:cNvPr>
          <p:cNvSpPr>
            <a:spLocks noGrp="1"/>
          </p:cNvSpPr>
          <p:nvPr>
            <p:ph type="body" sz="half" idx="2"/>
          </p:nvPr>
        </p:nvSpPr>
        <p:spPr>
          <a:xfrm>
            <a:off x="426161" y="6151476"/>
            <a:ext cx="10113264" cy="594360"/>
          </a:xfrm>
        </p:spPr>
        <p:txBody>
          <a:bodyPr/>
          <a:lstStyle/>
          <a:p>
            <a:r>
              <a:rPr lang="en-IN"/>
              <a:t>Maximising use of 50K km Bus</a:t>
            </a:r>
          </a:p>
        </p:txBody>
      </p:sp>
      <p:pic>
        <p:nvPicPr>
          <p:cNvPr id="7" name="Picture 6">
            <a:extLst>
              <a:ext uri="{FF2B5EF4-FFF2-40B4-BE49-F238E27FC236}">
                <a16:creationId xmlns:a16="http://schemas.microsoft.com/office/drawing/2014/main" id="{8C3CC3B5-D73B-48AA-B93D-C50FBBD6467B}"/>
              </a:ext>
            </a:extLst>
          </p:cNvPr>
          <p:cNvPicPr>
            <a:picLocks noChangeAspect="1"/>
          </p:cNvPicPr>
          <p:nvPr/>
        </p:nvPicPr>
        <p:blipFill>
          <a:blip r:embed="rId2"/>
          <a:stretch>
            <a:fillRect/>
          </a:stretch>
        </p:blipFill>
        <p:spPr>
          <a:xfrm>
            <a:off x="0" y="320170"/>
            <a:ext cx="12192000" cy="5177425"/>
          </a:xfrm>
          <a:prstGeom prst="rect">
            <a:avLst/>
          </a:prstGeom>
        </p:spPr>
      </p:pic>
    </p:spTree>
    <p:extLst>
      <p:ext uri="{BB962C8B-B14F-4D97-AF65-F5344CB8AC3E}">
        <p14:creationId xmlns:p14="http://schemas.microsoft.com/office/powerpoint/2010/main" val="95216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A0D0-607C-472C-B9C5-601C01E6E43E}"/>
              </a:ext>
            </a:extLst>
          </p:cNvPr>
          <p:cNvSpPr>
            <a:spLocks noGrp="1"/>
          </p:cNvSpPr>
          <p:nvPr>
            <p:ph type="title"/>
          </p:nvPr>
        </p:nvSpPr>
        <p:spPr>
          <a:xfrm>
            <a:off x="157713" y="463610"/>
            <a:ext cx="10058400" cy="854300"/>
          </a:xfrm>
        </p:spPr>
        <p:txBody>
          <a:bodyPr/>
          <a:lstStyle/>
          <a:p>
            <a:r>
              <a:rPr lang="en-IN"/>
              <a:t>Procedure Sequence</a:t>
            </a:r>
          </a:p>
        </p:txBody>
      </p:sp>
      <p:pic>
        <p:nvPicPr>
          <p:cNvPr id="5" name="Picture 4">
            <a:extLst>
              <a:ext uri="{FF2B5EF4-FFF2-40B4-BE49-F238E27FC236}">
                <a16:creationId xmlns:a16="http://schemas.microsoft.com/office/drawing/2014/main" id="{EC516366-0091-42FF-AB47-17AE1D940C79}"/>
              </a:ext>
            </a:extLst>
          </p:cNvPr>
          <p:cNvPicPr>
            <a:picLocks noChangeAspect="1"/>
          </p:cNvPicPr>
          <p:nvPr/>
        </p:nvPicPr>
        <p:blipFill rotWithShape="1">
          <a:blip r:embed="rId2"/>
          <a:srcRect l="1340" r="-670"/>
          <a:stretch/>
        </p:blipFill>
        <p:spPr>
          <a:xfrm>
            <a:off x="157713" y="1728133"/>
            <a:ext cx="12117104" cy="3869982"/>
          </a:xfrm>
          <a:prstGeom prst="rect">
            <a:avLst/>
          </a:prstGeom>
        </p:spPr>
      </p:pic>
    </p:spTree>
    <p:extLst>
      <p:ext uri="{BB962C8B-B14F-4D97-AF65-F5344CB8AC3E}">
        <p14:creationId xmlns:p14="http://schemas.microsoft.com/office/powerpoint/2010/main" val="41105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0716-C0D5-4E1D-A086-58595362B0A4}"/>
              </a:ext>
            </a:extLst>
          </p:cNvPr>
          <p:cNvSpPr>
            <a:spLocks noGrp="1"/>
          </p:cNvSpPr>
          <p:nvPr>
            <p:ph type="title"/>
          </p:nvPr>
        </p:nvSpPr>
        <p:spPr/>
        <p:txBody>
          <a:bodyPr/>
          <a:lstStyle/>
          <a:p>
            <a:r>
              <a:rPr lang="en-IN"/>
              <a:t>Performance &amp; Impacts</a:t>
            </a:r>
          </a:p>
        </p:txBody>
      </p:sp>
      <p:sp>
        <p:nvSpPr>
          <p:cNvPr id="3" name="Content Placeholder 2">
            <a:extLst>
              <a:ext uri="{FF2B5EF4-FFF2-40B4-BE49-F238E27FC236}">
                <a16:creationId xmlns:a16="http://schemas.microsoft.com/office/drawing/2014/main" id="{4FB43D3C-142A-420D-8FEF-A19721639E29}"/>
              </a:ext>
            </a:extLst>
          </p:cNvPr>
          <p:cNvSpPr>
            <a:spLocks noGrp="1"/>
          </p:cNvSpPr>
          <p:nvPr>
            <p:ph idx="1"/>
          </p:nvPr>
        </p:nvSpPr>
        <p:spPr/>
        <p:txBody>
          <a:bodyPr/>
          <a:lstStyle/>
          <a:p>
            <a:pPr marL="457200" indent="-457200">
              <a:buFont typeface="+mj-lt"/>
              <a:buAutoNum type="arabicPeriod"/>
            </a:pPr>
            <a:r>
              <a:rPr lang="en-IN" dirty="0"/>
              <a:t>Maintenance cost achieved - </a:t>
            </a:r>
            <a:r>
              <a:rPr lang="en-IN" dirty="0">
                <a:latin typeface="Calibri" panose="020F0502020204030204" pitchFamily="34" charset="0"/>
                <a:cs typeface="Calibri" panose="020F0502020204030204" pitchFamily="34" charset="0"/>
              </a:rPr>
              <a:t>€ 558.286</a:t>
            </a:r>
            <a:endParaRPr lang="en-IN" dirty="0"/>
          </a:p>
          <a:p>
            <a:pPr marL="457200" indent="-457200">
              <a:buFont typeface="+mj-lt"/>
              <a:buAutoNum type="arabicPeriod"/>
            </a:pPr>
            <a:r>
              <a:rPr lang="en-IN" dirty="0"/>
              <a:t>Two possible approaches for maintenance:</a:t>
            </a:r>
          </a:p>
          <a:p>
            <a:pPr marL="749808" lvl="1" indent="-457200">
              <a:buFont typeface="+mj-lt"/>
              <a:buAutoNum type="alphaLcParenR"/>
            </a:pPr>
            <a:r>
              <a:rPr lang="en-IN" sz="2000" dirty="0"/>
              <a:t>1 day per week</a:t>
            </a:r>
          </a:p>
          <a:p>
            <a:pPr marL="749808" lvl="1" indent="-457200">
              <a:buFont typeface="+mj-lt"/>
              <a:buAutoNum type="alphaLcParenR"/>
            </a:pPr>
            <a:r>
              <a:rPr lang="en-US" sz="2000" dirty="0"/>
              <a:t>Off-season maintenance for a few of them</a:t>
            </a:r>
            <a:endParaRPr lang="en-US" dirty="0"/>
          </a:p>
          <a:p>
            <a:pPr marL="457200" indent="-457200">
              <a:buFont typeface="+mj-lt"/>
              <a:buAutoNum type="arabicPeriod"/>
            </a:pPr>
            <a:r>
              <a:rPr lang="en-US" dirty="0"/>
              <a:t>Complexity in assigning a single bus for an entire season</a:t>
            </a:r>
            <a:endParaRPr lang="en-IN" dirty="0"/>
          </a:p>
        </p:txBody>
      </p:sp>
    </p:spTree>
    <p:extLst>
      <p:ext uri="{BB962C8B-B14F-4D97-AF65-F5344CB8AC3E}">
        <p14:creationId xmlns:p14="http://schemas.microsoft.com/office/powerpoint/2010/main" val="23696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7234-2250-4F59-B9C2-DA47CF6F9DED}"/>
              </a:ext>
            </a:extLst>
          </p:cNvPr>
          <p:cNvSpPr>
            <a:spLocks noGrp="1"/>
          </p:cNvSpPr>
          <p:nvPr>
            <p:ph type="title"/>
          </p:nvPr>
        </p:nvSpPr>
        <p:spPr/>
        <p:txBody>
          <a:bodyPr/>
          <a:lstStyle/>
          <a:p>
            <a:r>
              <a:rPr lang="en-IN" dirty="0"/>
              <a:t>Scenario 2</a:t>
            </a:r>
          </a:p>
        </p:txBody>
      </p:sp>
      <p:sp>
        <p:nvSpPr>
          <p:cNvPr id="3" name="Text Placeholder 2">
            <a:extLst>
              <a:ext uri="{FF2B5EF4-FFF2-40B4-BE49-F238E27FC236}">
                <a16:creationId xmlns:a16="http://schemas.microsoft.com/office/drawing/2014/main" id="{F512993D-7DED-40BD-8720-BC690BDBBEF2}"/>
              </a:ext>
            </a:extLst>
          </p:cNvPr>
          <p:cNvSpPr>
            <a:spLocks noGrp="1"/>
          </p:cNvSpPr>
          <p:nvPr>
            <p:ph type="body" idx="1"/>
          </p:nvPr>
        </p:nvSpPr>
        <p:spPr/>
        <p:txBody>
          <a:bodyPr/>
          <a:lstStyle/>
          <a:p>
            <a:r>
              <a:rPr lang="en-IN"/>
              <a:t>PROS</a:t>
            </a:r>
          </a:p>
        </p:txBody>
      </p:sp>
      <p:sp>
        <p:nvSpPr>
          <p:cNvPr id="4" name="Content Placeholder 3">
            <a:extLst>
              <a:ext uri="{FF2B5EF4-FFF2-40B4-BE49-F238E27FC236}">
                <a16:creationId xmlns:a16="http://schemas.microsoft.com/office/drawing/2014/main" id="{0DABEDEB-8D2E-4708-B3FC-BD4E34CD1CC9}"/>
              </a:ext>
            </a:extLst>
          </p:cNvPr>
          <p:cNvSpPr>
            <a:spLocks noGrp="1"/>
          </p:cNvSpPr>
          <p:nvPr>
            <p:ph sz="half" idx="2"/>
          </p:nvPr>
        </p:nvSpPr>
        <p:spPr/>
        <p:txBody>
          <a:bodyPr/>
          <a:lstStyle/>
          <a:p>
            <a:pPr marL="457200" indent="-457200">
              <a:buFont typeface="+mj-lt"/>
              <a:buAutoNum type="arabicPeriod"/>
            </a:pPr>
            <a:r>
              <a:rPr lang="en-IN" dirty="0"/>
              <a:t>Low overall cost</a:t>
            </a:r>
          </a:p>
          <a:p>
            <a:pPr marL="457200" indent="-457200">
              <a:buFont typeface="+mj-lt"/>
              <a:buAutoNum type="arabicPeriod"/>
            </a:pPr>
            <a:r>
              <a:rPr lang="en-IN" dirty="0"/>
              <a:t>Balanced distance covered by individual buses</a:t>
            </a:r>
          </a:p>
          <a:p>
            <a:pPr marL="457200" indent="-457200">
              <a:buFont typeface="+mj-lt"/>
              <a:buAutoNum type="arabicPeriod"/>
            </a:pPr>
            <a:r>
              <a:rPr lang="en-IN" dirty="0"/>
              <a:t>Maximises the use of 50k km Bus</a:t>
            </a:r>
          </a:p>
          <a:p>
            <a:pPr marL="457200" indent="-457200">
              <a:buFont typeface="+mj-lt"/>
              <a:buAutoNum type="arabicPeriod"/>
            </a:pPr>
            <a:r>
              <a:rPr lang="en-IN" dirty="0"/>
              <a:t>2 buses completely free (most expensive to maintain) for emergency runs </a:t>
            </a:r>
          </a:p>
          <a:p>
            <a:pPr marL="457200" indent="-457200">
              <a:buFont typeface="+mj-lt"/>
              <a:buAutoNum type="arabicPeriod"/>
            </a:pPr>
            <a:endParaRPr lang="en-IN" dirty="0"/>
          </a:p>
          <a:p>
            <a:endParaRPr lang="en-IN" dirty="0"/>
          </a:p>
        </p:txBody>
      </p:sp>
      <p:sp>
        <p:nvSpPr>
          <p:cNvPr id="5" name="Text Placeholder 4">
            <a:extLst>
              <a:ext uri="{FF2B5EF4-FFF2-40B4-BE49-F238E27FC236}">
                <a16:creationId xmlns:a16="http://schemas.microsoft.com/office/drawing/2014/main" id="{561D3E5D-0570-441A-A922-4814C9C28C5F}"/>
              </a:ext>
            </a:extLst>
          </p:cNvPr>
          <p:cNvSpPr>
            <a:spLocks noGrp="1"/>
          </p:cNvSpPr>
          <p:nvPr>
            <p:ph type="body" sz="quarter" idx="3"/>
          </p:nvPr>
        </p:nvSpPr>
        <p:spPr>
          <a:xfrm>
            <a:off x="6226009" y="1846052"/>
            <a:ext cx="4937760" cy="736282"/>
          </a:xfrm>
        </p:spPr>
        <p:txBody>
          <a:bodyPr/>
          <a:lstStyle/>
          <a:p>
            <a:r>
              <a:rPr lang="en-IN"/>
              <a:t>cons</a:t>
            </a:r>
          </a:p>
        </p:txBody>
      </p:sp>
      <p:sp>
        <p:nvSpPr>
          <p:cNvPr id="6" name="Content Placeholder 5">
            <a:extLst>
              <a:ext uri="{FF2B5EF4-FFF2-40B4-BE49-F238E27FC236}">
                <a16:creationId xmlns:a16="http://schemas.microsoft.com/office/drawing/2014/main" id="{EB8C6310-7C53-4866-9479-CBF8EE0A7CA3}"/>
              </a:ext>
            </a:extLst>
          </p:cNvPr>
          <p:cNvSpPr>
            <a:spLocks noGrp="1"/>
          </p:cNvSpPr>
          <p:nvPr>
            <p:ph sz="quarter" idx="4"/>
          </p:nvPr>
        </p:nvSpPr>
        <p:spPr/>
        <p:txBody>
          <a:bodyPr/>
          <a:lstStyle/>
          <a:p>
            <a:pPr marL="457200" indent="-457200">
              <a:buFont typeface="+mj-lt"/>
              <a:buAutoNum type="arabicPeriod"/>
            </a:pPr>
            <a:r>
              <a:rPr lang="en-IN" dirty="0"/>
              <a:t>Complicated scheduling method, requiring manual intervention to meet the constraints</a:t>
            </a:r>
          </a:p>
          <a:p>
            <a:pPr marL="0" indent="0">
              <a:buNone/>
            </a:pPr>
            <a:endParaRPr lang="en-IN" dirty="0"/>
          </a:p>
          <a:p>
            <a:endParaRPr lang="en-IN" dirty="0"/>
          </a:p>
        </p:txBody>
      </p:sp>
      <p:sp>
        <p:nvSpPr>
          <p:cNvPr id="7" name="Isosceles Triangle 6">
            <a:extLst>
              <a:ext uri="{FF2B5EF4-FFF2-40B4-BE49-F238E27FC236}">
                <a16:creationId xmlns:a16="http://schemas.microsoft.com/office/drawing/2014/main" id="{468E2698-5595-4667-AC90-808F72D3C82B}"/>
              </a:ext>
            </a:extLst>
          </p:cNvPr>
          <p:cNvSpPr/>
          <p:nvPr/>
        </p:nvSpPr>
        <p:spPr>
          <a:xfrm>
            <a:off x="1838130" y="2071397"/>
            <a:ext cx="291759" cy="251517"/>
          </a:xfrm>
          <a:prstGeom prst="triangle">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EB6F2E87-C896-499C-BC0B-ED6F3C41239E}"/>
              </a:ext>
            </a:extLst>
          </p:cNvPr>
          <p:cNvSpPr/>
          <p:nvPr/>
        </p:nvSpPr>
        <p:spPr>
          <a:xfrm rot="3667385">
            <a:off x="7019729" y="2008682"/>
            <a:ext cx="291759" cy="251517"/>
          </a:xfrm>
          <a:prstGeom prst="triangle">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448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5845-3ADB-46CF-9D90-B4E20B7D80AA}"/>
              </a:ext>
            </a:extLst>
          </p:cNvPr>
          <p:cNvSpPr>
            <a:spLocks noGrp="1"/>
          </p:cNvSpPr>
          <p:nvPr>
            <p:ph type="title"/>
          </p:nvPr>
        </p:nvSpPr>
        <p:spPr/>
        <p:txBody>
          <a:bodyPr/>
          <a:lstStyle/>
          <a:p>
            <a:r>
              <a:rPr lang="en-IN"/>
              <a:t>Costs comparison</a:t>
            </a:r>
          </a:p>
        </p:txBody>
      </p:sp>
      <p:graphicFrame>
        <p:nvGraphicFramePr>
          <p:cNvPr id="14" name="Content Placeholder 13">
            <a:extLst>
              <a:ext uri="{FF2B5EF4-FFF2-40B4-BE49-F238E27FC236}">
                <a16:creationId xmlns:a16="http://schemas.microsoft.com/office/drawing/2014/main" id="{20D9573B-E6E4-468F-866D-3B6A57649872}"/>
              </a:ext>
            </a:extLst>
          </p:cNvPr>
          <p:cNvGraphicFramePr>
            <a:graphicFrameLocks noGrp="1"/>
          </p:cNvGraphicFramePr>
          <p:nvPr>
            <p:ph sz="quarter" idx="4"/>
            <p:extLst>
              <p:ext uri="{D42A27DB-BD31-4B8C-83A1-F6EECF244321}">
                <p14:modId xmlns:p14="http://schemas.microsoft.com/office/powerpoint/2010/main" val="1887136868"/>
              </p:ext>
            </p:extLst>
          </p:nvPr>
        </p:nvGraphicFramePr>
        <p:xfrm>
          <a:off x="3074613" y="2035349"/>
          <a:ext cx="6042774" cy="38478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472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E14C-B71F-436F-B965-C9191DD1E0F8}"/>
              </a:ext>
            </a:extLst>
          </p:cNvPr>
          <p:cNvSpPr>
            <a:spLocks noGrp="1"/>
          </p:cNvSpPr>
          <p:nvPr>
            <p:ph type="title"/>
          </p:nvPr>
        </p:nvSpPr>
        <p:spPr/>
        <p:txBody>
          <a:bodyPr/>
          <a:lstStyle/>
          <a:p>
            <a:r>
              <a:rPr lang="en-IN" dirty="0"/>
              <a:t>Agenda</a:t>
            </a:r>
          </a:p>
        </p:txBody>
      </p:sp>
      <p:sp>
        <p:nvSpPr>
          <p:cNvPr id="4" name="Content Placeholder 2">
            <a:extLst>
              <a:ext uri="{FF2B5EF4-FFF2-40B4-BE49-F238E27FC236}">
                <a16:creationId xmlns:a16="http://schemas.microsoft.com/office/drawing/2014/main" id="{0702D36C-DA2B-4A77-9408-1BAA283D80AE}"/>
              </a:ext>
            </a:extLst>
          </p:cNvPr>
          <p:cNvSpPr txBox="1">
            <a:spLocks/>
          </p:cNvSpPr>
          <p:nvPr/>
        </p:nvSpPr>
        <p:spPr>
          <a:xfrm>
            <a:off x="1097280" y="1845734"/>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IN" sz="1800" dirty="0"/>
              <a:t>Preface</a:t>
            </a:r>
          </a:p>
          <a:p>
            <a:pPr marL="457200" indent="-457200">
              <a:buFont typeface="+mj-lt"/>
              <a:buAutoNum type="arabicPeriod"/>
            </a:pPr>
            <a:r>
              <a:rPr lang="en-IN" sz="1800" dirty="0"/>
              <a:t>Design Approach</a:t>
            </a:r>
          </a:p>
          <a:p>
            <a:pPr marL="457200" indent="-457200">
              <a:buFont typeface="+mj-lt"/>
              <a:buAutoNum type="arabicPeriod"/>
            </a:pPr>
            <a:r>
              <a:rPr lang="en-IN" sz="1800" dirty="0"/>
              <a:t>Objective and constraints</a:t>
            </a:r>
          </a:p>
          <a:p>
            <a:pPr marL="457200" indent="-457200">
              <a:buFont typeface="+mj-lt"/>
              <a:buAutoNum type="arabicPeriod"/>
            </a:pPr>
            <a:r>
              <a:rPr lang="en-IN" sz="1800" dirty="0"/>
              <a:t>Data exploration</a:t>
            </a:r>
          </a:p>
          <a:p>
            <a:pPr marL="457200" indent="-457200">
              <a:buFont typeface="+mj-lt"/>
              <a:buAutoNum type="arabicPeriod"/>
            </a:pPr>
            <a:r>
              <a:rPr lang="en-IN" sz="1800" dirty="0"/>
              <a:t>Scenario 1 computation and results</a:t>
            </a:r>
          </a:p>
          <a:p>
            <a:pPr marL="457200" indent="-457200">
              <a:buFont typeface="+mj-lt"/>
              <a:buAutoNum type="arabicPeriod"/>
            </a:pPr>
            <a:r>
              <a:rPr lang="en-IN" sz="1800" dirty="0"/>
              <a:t>Scenario 2 computation and results</a:t>
            </a:r>
          </a:p>
          <a:p>
            <a:pPr marL="457200" indent="-457200">
              <a:buFont typeface="+mj-lt"/>
              <a:buAutoNum type="arabicPeriod"/>
            </a:pPr>
            <a:r>
              <a:rPr lang="en-IN" sz="1800" dirty="0"/>
              <a:t>How to implement?</a:t>
            </a:r>
          </a:p>
          <a:p>
            <a:pPr marL="457200" indent="-457200">
              <a:buFont typeface="+mj-lt"/>
              <a:buAutoNum type="arabicPeriod"/>
            </a:pPr>
            <a:r>
              <a:rPr lang="en-IN" sz="1800" dirty="0"/>
              <a:t>Conclusions and recommendations</a:t>
            </a:r>
          </a:p>
          <a:p>
            <a:pPr marL="457200" indent="-457200">
              <a:buFont typeface="+mj-lt"/>
              <a:buAutoNum type="arabicPeriod"/>
            </a:pPr>
            <a:r>
              <a:rPr lang="en-IN" sz="1800" dirty="0"/>
              <a:t>Q&amp;A</a:t>
            </a:r>
          </a:p>
          <a:p>
            <a:pPr marL="457200" indent="-457200">
              <a:buFont typeface="+mj-lt"/>
              <a:buAutoNum type="arabicPeriod"/>
            </a:pPr>
            <a:endParaRPr lang="en-IN" sz="1800" dirty="0"/>
          </a:p>
        </p:txBody>
      </p:sp>
    </p:spTree>
    <p:extLst>
      <p:ext uri="{BB962C8B-B14F-4D97-AF65-F5344CB8AC3E}">
        <p14:creationId xmlns:p14="http://schemas.microsoft.com/office/powerpoint/2010/main" val="1140860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D16D1E-4205-49F5-BD2A-DA769947C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12FD100-C039-4E03-B5E4-2EDFA7290A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3">
            <a:extLst>
              <a:ext uri="{FF2B5EF4-FFF2-40B4-BE49-F238E27FC236}">
                <a16:creationId xmlns:a16="http://schemas.microsoft.com/office/drawing/2014/main" id="{4418FCD2-8448-4A81-8EB4-72250F7827B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B165845-3ADB-46CF-9D90-B4E20B7D80AA}"/>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How to implement?</a:t>
            </a:r>
          </a:p>
        </p:txBody>
      </p:sp>
      <p:graphicFrame>
        <p:nvGraphicFramePr>
          <p:cNvPr id="6" name="Content Placeholder 3">
            <a:extLst>
              <a:ext uri="{FF2B5EF4-FFF2-40B4-BE49-F238E27FC236}">
                <a16:creationId xmlns:a16="http://schemas.microsoft.com/office/drawing/2014/main" id="{7A439045-DCF9-450D-A24F-913150C57F22}"/>
              </a:ext>
            </a:extLst>
          </p:cNvPr>
          <p:cNvGraphicFramePr>
            <a:graphicFrameLocks noGrp="1"/>
          </p:cNvGraphicFramePr>
          <p:nvPr>
            <p:ph sz="quarter" idx="4"/>
            <p:extLst>
              <p:ext uri="{D42A27DB-BD31-4B8C-83A1-F6EECF244321}">
                <p14:modId xmlns:p14="http://schemas.microsoft.com/office/powerpoint/2010/main" val="276512449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00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THE YEAR</a:t>
            </a:r>
            <a:endParaRPr lang="en-IN" dirty="0"/>
          </a:p>
        </p:txBody>
      </p:sp>
      <p:pic>
        <p:nvPicPr>
          <p:cNvPr id="7" name="Content Placeholder 6" descr="Chart, waterfall chart&#10;&#10;Description automatically generated">
            <a:extLst>
              <a:ext uri="{FF2B5EF4-FFF2-40B4-BE49-F238E27FC236}">
                <a16:creationId xmlns:a16="http://schemas.microsoft.com/office/drawing/2014/main" id="{17049F5E-0BB0-4FAA-ABBD-B08EC78D8478}"/>
              </a:ext>
            </a:extLst>
          </p:cNvPr>
          <p:cNvPicPr>
            <a:picLocks noGrp="1" noChangeAspect="1"/>
          </p:cNvPicPr>
          <p:nvPr>
            <p:ph idx="1"/>
          </p:nvPr>
        </p:nvPicPr>
        <p:blipFill>
          <a:blip r:embed="rId2"/>
          <a:stretch>
            <a:fillRect/>
          </a:stretch>
        </p:blipFill>
        <p:spPr>
          <a:xfrm>
            <a:off x="4121083" y="416272"/>
            <a:ext cx="7851910" cy="5888932"/>
          </a:xfrm>
        </p:spPr>
      </p:pic>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Shows all </a:t>
            </a:r>
            <a:r>
              <a:rPr lang="en-GB" dirty="0"/>
              <a:t>buses with the assigned </a:t>
            </a:r>
            <a:r>
              <a:rPr lang="en-GB" dirty="0">
                <a:solidFill>
                  <a:srgbClr val="FFFFFF"/>
                </a:solidFill>
              </a:rPr>
              <a:t>shifts on all days of the year.</a:t>
            </a:r>
          </a:p>
          <a:p>
            <a:r>
              <a:rPr lang="en-GB" dirty="0">
                <a:solidFill>
                  <a:srgbClr val="FFFFFF"/>
                </a:solidFill>
              </a:rPr>
              <a:t>- Uses colour classification to make easy the interpretation.</a:t>
            </a:r>
          </a:p>
        </p:txBody>
      </p:sp>
    </p:spTree>
    <p:extLst>
      <p:ext uri="{BB962C8B-B14F-4D97-AF65-F5344CB8AC3E}">
        <p14:creationId xmlns:p14="http://schemas.microsoft.com/office/powerpoint/2010/main" val="215736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THE YEAR</a:t>
            </a:r>
            <a:endParaRPr lang="en-IN" dirty="0"/>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Shows all </a:t>
            </a:r>
            <a:r>
              <a:rPr lang="en-GB" dirty="0"/>
              <a:t>buses with the assigned </a:t>
            </a:r>
            <a:r>
              <a:rPr lang="en-GB" dirty="0">
                <a:solidFill>
                  <a:srgbClr val="FFFFFF"/>
                </a:solidFill>
              </a:rPr>
              <a:t>shifts on all days of the year.</a:t>
            </a:r>
          </a:p>
          <a:p>
            <a:r>
              <a:rPr lang="en-GB" dirty="0">
                <a:solidFill>
                  <a:srgbClr val="FFFFFF"/>
                </a:solidFill>
              </a:rPr>
              <a:t>- Uses colour classification to make easy the interpretation.</a:t>
            </a:r>
          </a:p>
        </p:txBody>
      </p:sp>
      <p:sp>
        <p:nvSpPr>
          <p:cNvPr id="5" name="Content Placeholder 4">
            <a:extLst>
              <a:ext uri="{FF2B5EF4-FFF2-40B4-BE49-F238E27FC236}">
                <a16:creationId xmlns:a16="http://schemas.microsoft.com/office/drawing/2014/main" id="{CBFD29D8-ABF0-4D49-9649-05C15879E48B}"/>
              </a:ext>
            </a:extLst>
          </p:cNvPr>
          <p:cNvSpPr>
            <a:spLocks noGrp="1"/>
          </p:cNvSpPr>
          <p:nvPr>
            <p:ph idx="1"/>
          </p:nvPr>
        </p:nvSpPr>
        <p:spPr/>
        <p:txBody>
          <a:bodyPr/>
          <a:lstStyle/>
          <a:p>
            <a:endParaRPr lang="en-US"/>
          </a:p>
        </p:txBody>
      </p:sp>
      <p:sp>
        <p:nvSpPr>
          <p:cNvPr id="11" name="Oval 10">
            <a:extLst>
              <a:ext uri="{FF2B5EF4-FFF2-40B4-BE49-F238E27FC236}">
                <a16:creationId xmlns:a16="http://schemas.microsoft.com/office/drawing/2014/main" id="{B46A48AE-CE73-42D7-80E5-AAF6B3E8CFCD}"/>
              </a:ext>
            </a:extLst>
          </p:cNvPr>
          <p:cNvSpPr/>
          <p:nvPr/>
        </p:nvSpPr>
        <p:spPr>
          <a:xfrm>
            <a:off x="11718348" y="313713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FE1256-58E9-460B-8D56-376F64F4B7DA}"/>
              </a:ext>
            </a:extLst>
          </p:cNvPr>
          <p:cNvSpPr/>
          <p:nvPr/>
        </p:nvSpPr>
        <p:spPr>
          <a:xfrm>
            <a:off x="1184304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5523EC-DA5D-474B-AFE0-B3CC52F68971}"/>
              </a:ext>
            </a:extLst>
          </p:cNvPr>
          <p:cNvSpPr/>
          <p:nvPr/>
        </p:nvSpPr>
        <p:spPr>
          <a:xfrm>
            <a:off x="1196802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54B525-EF47-4BC5-808C-F479FC947A34}"/>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925D3EA-42E4-476D-B8C3-C9A40A385E20}"/>
              </a:ext>
            </a:extLst>
          </p:cNvPr>
          <p:cNvSpPr/>
          <p:nvPr/>
        </p:nvSpPr>
        <p:spPr>
          <a:xfrm>
            <a:off x="8046719" y="6432897"/>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79E212-8019-4FFF-94AB-46D71F806231}"/>
              </a:ext>
            </a:extLst>
          </p:cNvPr>
          <p:cNvSpPr/>
          <p:nvPr/>
        </p:nvSpPr>
        <p:spPr>
          <a:xfrm>
            <a:off x="8046718" y="6582526"/>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82CC962-3D16-4A63-938C-5B6509BED64C}"/>
              </a:ext>
            </a:extLst>
          </p:cNvPr>
          <p:cNvPicPr>
            <a:picLocks noChangeAspect="1"/>
          </p:cNvPicPr>
          <p:nvPr/>
        </p:nvPicPr>
        <p:blipFill>
          <a:blip r:embed="rId2"/>
          <a:stretch>
            <a:fillRect/>
          </a:stretch>
        </p:blipFill>
        <p:spPr>
          <a:xfrm>
            <a:off x="4214907" y="731520"/>
            <a:ext cx="7424642" cy="5382024"/>
          </a:xfrm>
          <a:prstGeom prst="rect">
            <a:avLst/>
          </a:prstGeom>
        </p:spPr>
      </p:pic>
    </p:spTree>
    <p:extLst>
      <p:ext uri="{BB962C8B-B14F-4D97-AF65-F5344CB8AC3E}">
        <p14:creationId xmlns:p14="http://schemas.microsoft.com/office/powerpoint/2010/main" val="26695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A DAY</a:t>
            </a:r>
            <a:endParaRPr lang="en-IN" dirty="0"/>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Shows all </a:t>
            </a:r>
            <a:r>
              <a:rPr lang="en-GB" dirty="0"/>
              <a:t>buses with the assigned </a:t>
            </a:r>
            <a:r>
              <a:rPr lang="en-GB" dirty="0">
                <a:solidFill>
                  <a:srgbClr val="FFFFFF"/>
                </a:solidFill>
              </a:rPr>
              <a:t>shifts on all hours of the day.</a:t>
            </a:r>
          </a:p>
          <a:p>
            <a:r>
              <a:rPr lang="en-GB" dirty="0">
                <a:solidFill>
                  <a:srgbClr val="FFFFFF"/>
                </a:solidFill>
              </a:rPr>
              <a:t>- Uses colour classification to make easy the interpretation.</a:t>
            </a:r>
          </a:p>
        </p:txBody>
      </p:sp>
      <p:pic>
        <p:nvPicPr>
          <p:cNvPr id="8" name="Content Placeholder 7" descr="Timeline&#10;&#10;Description automatically generated">
            <a:extLst>
              <a:ext uri="{FF2B5EF4-FFF2-40B4-BE49-F238E27FC236}">
                <a16:creationId xmlns:a16="http://schemas.microsoft.com/office/drawing/2014/main" id="{66F644ED-84B1-44FF-9BBB-54EF4D977948}"/>
              </a:ext>
            </a:extLst>
          </p:cNvPr>
          <p:cNvPicPr>
            <a:picLocks noGrp="1" noChangeAspect="1"/>
          </p:cNvPicPr>
          <p:nvPr>
            <p:ph idx="1"/>
          </p:nvPr>
        </p:nvPicPr>
        <p:blipFill>
          <a:blip r:embed="rId2"/>
          <a:stretch>
            <a:fillRect/>
          </a:stretch>
        </p:blipFill>
        <p:spPr>
          <a:xfrm>
            <a:off x="4167263" y="416272"/>
            <a:ext cx="7851910" cy="5888932"/>
          </a:xfrm>
        </p:spPr>
      </p:pic>
    </p:spTree>
    <p:extLst>
      <p:ext uri="{BB962C8B-B14F-4D97-AF65-F5344CB8AC3E}">
        <p14:creationId xmlns:p14="http://schemas.microsoft.com/office/powerpoint/2010/main" val="3208455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A DAY</a:t>
            </a:r>
            <a:endParaRPr lang="en-IN" dirty="0"/>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normAutofit/>
          </a:bodyPr>
          <a:lstStyle/>
          <a:p>
            <a:r>
              <a:rPr lang="en-GB" sz="3600" spc="-50" dirty="0">
                <a:latin typeface="+mj-lt"/>
                <a:ea typeface="+mj-ea"/>
                <a:cs typeface="+mj-cs"/>
              </a:rPr>
              <a:t>SUMMER WEEKDAYS</a:t>
            </a:r>
          </a:p>
        </p:txBody>
      </p:sp>
      <p:sp>
        <p:nvSpPr>
          <p:cNvPr id="12" name="Oval 11">
            <a:extLst>
              <a:ext uri="{FF2B5EF4-FFF2-40B4-BE49-F238E27FC236}">
                <a16:creationId xmlns:a16="http://schemas.microsoft.com/office/drawing/2014/main" id="{1E9D6A99-76B0-447A-B89C-A39F854433EA}"/>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1425A2-5290-475D-BB24-2398815EEFE9}"/>
              </a:ext>
            </a:extLst>
          </p:cNvPr>
          <p:cNvSpPr/>
          <p:nvPr/>
        </p:nvSpPr>
        <p:spPr>
          <a:xfrm>
            <a:off x="8046719" y="6432897"/>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15917B2-96DC-4D47-AD2E-9BA2CA5A4C95}"/>
              </a:ext>
            </a:extLst>
          </p:cNvPr>
          <p:cNvSpPr/>
          <p:nvPr/>
        </p:nvSpPr>
        <p:spPr>
          <a:xfrm>
            <a:off x="8046718" y="6582526"/>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30C10F8-D33A-6244-8B59-93404A796390}"/>
              </a:ext>
            </a:extLst>
          </p:cNvPr>
          <p:cNvPicPr>
            <a:picLocks noChangeAspect="1"/>
          </p:cNvPicPr>
          <p:nvPr/>
        </p:nvPicPr>
        <p:blipFill>
          <a:blip r:embed="rId2"/>
          <a:stretch>
            <a:fillRect/>
          </a:stretch>
        </p:blipFill>
        <p:spPr>
          <a:xfrm>
            <a:off x="4148827" y="548639"/>
            <a:ext cx="7888144" cy="5384724"/>
          </a:xfrm>
          <a:prstGeom prst="rect">
            <a:avLst/>
          </a:prstGeom>
        </p:spPr>
      </p:pic>
    </p:spTree>
    <p:extLst>
      <p:ext uri="{BB962C8B-B14F-4D97-AF65-F5344CB8AC3E}">
        <p14:creationId xmlns:p14="http://schemas.microsoft.com/office/powerpoint/2010/main" val="86844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A DAY</a:t>
            </a:r>
            <a:endParaRPr lang="en-IN" dirty="0"/>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normAutofit/>
          </a:bodyPr>
          <a:lstStyle/>
          <a:p>
            <a:r>
              <a:rPr lang="en-GB" sz="3600" spc="-50" dirty="0">
                <a:latin typeface="+mj-lt"/>
                <a:ea typeface="+mj-ea"/>
                <a:cs typeface="+mj-cs"/>
              </a:rPr>
              <a:t>SUMMER SATURDAYS</a:t>
            </a:r>
          </a:p>
        </p:txBody>
      </p:sp>
      <p:sp>
        <p:nvSpPr>
          <p:cNvPr id="12" name="Oval 11">
            <a:extLst>
              <a:ext uri="{FF2B5EF4-FFF2-40B4-BE49-F238E27FC236}">
                <a16:creationId xmlns:a16="http://schemas.microsoft.com/office/drawing/2014/main" id="{1E9D6A99-76B0-447A-B89C-A39F854433EA}"/>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1425A2-5290-475D-BB24-2398815EEFE9}"/>
              </a:ext>
            </a:extLst>
          </p:cNvPr>
          <p:cNvSpPr/>
          <p:nvPr/>
        </p:nvSpPr>
        <p:spPr>
          <a:xfrm>
            <a:off x="8046719" y="6432897"/>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15917B2-96DC-4D47-AD2E-9BA2CA5A4C95}"/>
              </a:ext>
            </a:extLst>
          </p:cNvPr>
          <p:cNvSpPr/>
          <p:nvPr/>
        </p:nvSpPr>
        <p:spPr>
          <a:xfrm>
            <a:off x="8046718" y="6582526"/>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72CDCA0D-CE7E-9B47-BEB9-87A1A0297719}"/>
              </a:ext>
            </a:extLst>
          </p:cNvPr>
          <p:cNvPicPr>
            <a:picLocks noChangeAspect="1"/>
          </p:cNvPicPr>
          <p:nvPr/>
        </p:nvPicPr>
        <p:blipFill>
          <a:blip r:embed="rId2"/>
          <a:stretch>
            <a:fillRect/>
          </a:stretch>
        </p:blipFill>
        <p:spPr>
          <a:xfrm>
            <a:off x="4188144" y="347979"/>
            <a:ext cx="7813356" cy="5301805"/>
          </a:xfrm>
          <a:prstGeom prst="rect">
            <a:avLst/>
          </a:prstGeom>
        </p:spPr>
      </p:pic>
    </p:spTree>
    <p:extLst>
      <p:ext uri="{BB962C8B-B14F-4D97-AF65-F5344CB8AC3E}">
        <p14:creationId xmlns:p14="http://schemas.microsoft.com/office/powerpoint/2010/main" val="108095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SCHEDULING OVER A DAY</a:t>
            </a:r>
            <a:endParaRPr lang="en-IN" dirty="0"/>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normAutofit/>
          </a:bodyPr>
          <a:lstStyle/>
          <a:p>
            <a:r>
              <a:rPr lang="en-GB" sz="3600" spc="-50" dirty="0">
                <a:latin typeface="+mj-lt"/>
                <a:ea typeface="+mj-ea"/>
                <a:cs typeface="+mj-cs"/>
              </a:rPr>
              <a:t>SUMMER HOLIDAYS</a:t>
            </a:r>
          </a:p>
        </p:txBody>
      </p:sp>
      <p:sp>
        <p:nvSpPr>
          <p:cNvPr id="12" name="Oval 11">
            <a:extLst>
              <a:ext uri="{FF2B5EF4-FFF2-40B4-BE49-F238E27FC236}">
                <a16:creationId xmlns:a16="http://schemas.microsoft.com/office/drawing/2014/main" id="{1E9D6A99-76B0-447A-B89C-A39F854433EA}"/>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1425A2-5290-475D-BB24-2398815EEFE9}"/>
              </a:ext>
            </a:extLst>
          </p:cNvPr>
          <p:cNvSpPr/>
          <p:nvPr/>
        </p:nvSpPr>
        <p:spPr>
          <a:xfrm>
            <a:off x="8046719" y="6432897"/>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15917B2-96DC-4D47-AD2E-9BA2CA5A4C95}"/>
              </a:ext>
            </a:extLst>
          </p:cNvPr>
          <p:cNvSpPr/>
          <p:nvPr/>
        </p:nvSpPr>
        <p:spPr>
          <a:xfrm>
            <a:off x="8046718" y="6582526"/>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0E4C3F1F-0A40-6441-AFC3-B11E26AEAD94}"/>
              </a:ext>
            </a:extLst>
          </p:cNvPr>
          <p:cNvPicPr>
            <a:picLocks noChangeAspect="1"/>
          </p:cNvPicPr>
          <p:nvPr/>
        </p:nvPicPr>
        <p:blipFill>
          <a:blip r:embed="rId2"/>
          <a:stretch>
            <a:fillRect/>
          </a:stretch>
        </p:blipFill>
        <p:spPr>
          <a:xfrm>
            <a:off x="4124077" y="594359"/>
            <a:ext cx="7845281" cy="4929217"/>
          </a:xfrm>
          <a:prstGeom prst="rect">
            <a:avLst/>
          </a:prstGeom>
        </p:spPr>
      </p:pic>
    </p:spTree>
    <p:extLst>
      <p:ext uri="{BB962C8B-B14F-4D97-AF65-F5344CB8AC3E}">
        <p14:creationId xmlns:p14="http://schemas.microsoft.com/office/powerpoint/2010/main" val="3737122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a:solidFill>
                  <a:srgbClr val="FFFFFF"/>
                </a:solidFill>
              </a:rPr>
              <a:t>OPERATIVE CALENDAR</a:t>
            </a:r>
            <a:endParaRPr lang="en-IN"/>
          </a:p>
        </p:txBody>
      </p:sp>
      <p:sp>
        <p:nvSpPr>
          <p:cNvPr id="3" name="Content Placeholder 2">
            <a:extLst>
              <a:ext uri="{FF2B5EF4-FFF2-40B4-BE49-F238E27FC236}">
                <a16:creationId xmlns:a16="http://schemas.microsoft.com/office/drawing/2014/main" id="{7B4BE6E5-073F-4499-80F5-F9DAE87CC68D}"/>
              </a:ext>
            </a:extLst>
          </p:cNvPr>
          <p:cNvSpPr>
            <a:spLocks noGrp="1"/>
          </p:cNvSpPr>
          <p:nvPr>
            <p:ph idx="1"/>
          </p:nvPr>
        </p:nvSpPr>
        <p:spPr/>
        <p:txBody>
          <a:bodyPr/>
          <a:lstStyle/>
          <a:p>
            <a:endParaRPr lang="en-IN"/>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Simple way to use the algorithm.</a:t>
            </a:r>
          </a:p>
          <a:p>
            <a:r>
              <a:rPr lang="en-US" dirty="0">
                <a:solidFill>
                  <a:srgbClr val="FFFFFF"/>
                </a:solidFill>
              </a:rPr>
              <a:t>- Shows all shifts with the assigned buses to reach the proposed goals.</a:t>
            </a:r>
          </a:p>
          <a:p>
            <a:r>
              <a:rPr lang="en-GB" dirty="0">
                <a:solidFill>
                  <a:srgbClr val="FFFFFF"/>
                </a:solidFill>
              </a:rPr>
              <a:t>- Allows the selection by season, occasion or </a:t>
            </a:r>
            <a:r>
              <a:rPr lang="en-GB" b="1" dirty="0">
                <a:solidFill>
                  <a:srgbClr val="FFFFFF"/>
                </a:solidFill>
              </a:rPr>
              <a:t>a specific date</a:t>
            </a:r>
            <a:r>
              <a:rPr lang="en-GB" dirty="0">
                <a:solidFill>
                  <a:srgbClr val="FFFFFF"/>
                </a:solidFill>
              </a:rPr>
              <a:t>. </a:t>
            </a:r>
          </a:p>
          <a:p>
            <a:r>
              <a:rPr lang="en-GB" dirty="0">
                <a:solidFill>
                  <a:srgbClr val="FFFFFF"/>
                </a:solidFill>
              </a:rPr>
              <a:t>- Makes the daily assignment of buses easy.</a:t>
            </a:r>
          </a:p>
        </p:txBody>
      </p:sp>
      <p:pic>
        <p:nvPicPr>
          <p:cNvPr id="5" name="Content Placeholder 5" descr="Table&#10;&#10;Description automatically generated">
            <a:extLst>
              <a:ext uri="{FF2B5EF4-FFF2-40B4-BE49-F238E27FC236}">
                <a16:creationId xmlns:a16="http://schemas.microsoft.com/office/drawing/2014/main" id="{AA6B58F5-4C49-4392-8870-5E4F67400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305" y="457685"/>
            <a:ext cx="7923506" cy="5942630"/>
          </a:xfrm>
          <a:prstGeom prst="rect">
            <a:avLst/>
          </a:prstGeom>
        </p:spPr>
      </p:pic>
    </p:spTree>
    <p:extLst>
      <p:ext uri="{BB962C8B-B14F-4D97-AF65-F5344CB8AC3E}">
        <p14:creationId xmlns:p14="http://schemas.microsoft.com/office/powerpoint/2010/main" val="429588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OPERATIVE CALENDAR</a:t>
            </a:r>
            <a:endParaRPr lang="en-IN" dirty="0"/>
          </a:p>
        </p:txBody>
      </p:sp>
      <p:sp>
        <p:nvSpPr>
          <p:cNvPr id="3" name="Content Placeholder 2">
            <a:extLst>
              <a:ext uri="{FF2B5EF4-FFF2-40B4-BE49-F238E27FC236}">
                <a16:creationId xmlns:a16="http://schemas.microsoft.com/office/drawing/2014/main" id="{7B4BE6E5-073F-4499-80F5-F9DAE87CC68D}"/>
              </a:ext>
            </a:extLst>
          </p:cNvPr>
          <p:cNvSpPr>
            <a:spLocks noGrp="1"/>
          </p:cNvSpPr>
          <p:nvPr>
            <p:ph idx="1"/>
          </p:nvPr>
        </p:nvSpPr>
        <p:spPr/>
        <p:txBody>
          <a:bodyPr/>
          <a:lstStyle/>
          <a:p>
            <a:endParaRPr lang="en-IN"/>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Simple way to use the algorithm.</a:t>
            </a:r>
          </a:p>
          <a:p>
            <a:r>
              <a:rPr lang="en-US" dirty="0">
                <a:solidFill>
                  <a:srgbClr val="FFFFFF"/>
                </a:solidFill>
              </a:rPr>
              <a:t>- Shows all shifts with the assigned buses to reach the proposed goals.</a:t>
            </a:r>
          </a:p>
          <a:p>
            <a:r>
              <a:rPr lang="en-GB" dirty="0">
                <a:solidFill>
                  <a:srgbClr val="FFFFFF"/>
                </a:solidFill>
              </a:rPr>
              <a:t>- Allows the selection by season, occasion or </a:t>
            </a:r>
            <a:r>
              <a:rPr lang="en-GB" b="1" dirty="0">
                <a:solidFill>
                  <a:srgbClr val="FFFFFF"/>
                </a:solidFill>
              </a:rPr>
              <a:t>a specific date</a:t>
            </a:r>
            <a:r>
              <a:rPr lang="en-GB" dirty="0">
                <a:solidFill>
                  <a:srgbClr val="FFFFFF"/>
                </a:solidFill>
              </a:rPr>
              <a:t>. </a:t>
            </a:r>
          </a:p>
          <a:p>
            <a:r>
              <a:rPr lang="en-GB" dirty="0">
                <a:solidFill>
                  <a:srgbClr val="FFFFFF"/>
                </a:solidFill>
              </a:rPr>
              <a:t>- Makes the daily assignment of buses easy.</a:t>
            </a:r>
          </a:p>
        </p:txBody>
      </p:sp>
      <p:pic>
        <p:nvPicPr>
          <p:cNvPr id="6" name="Picture 5" descr="Table&#10;&#10;Description automatically generated">
            <a:extLst>
              <a:ext uri="{FF2B5EF4-FFF2-40B4-BE49-F238E27FC236}">
                <a16:creationId xmlns:a16="http://schemas.microsoft.com/office/drawing/2014/main" id="{FF4F5CBF-F562-44BB-9D7F-FDF6962F0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305" y="457685"/>
            <a:ext cx="7923506" cy="5942630"/>
          </a:xfrm>
          <a:prstGeom prst="rect">
            <a:avLst/>
          </a:prstGeom>
        </p:spPr>
      </p:pic>
      <p:sp>
        <p:nvSpPr>
          <p:cNvPr id="7" name="Oval 6">
            <a:extLst>
              <a:ext uri="{FF2B5EF4-FFF2-40B4-BE49-F238E27FC236}">
                <a16:creationId xmlns:a16="http://schemas.microsoft.com/office/drawing/2014/main" id="{B44CB7E4-C509-4086-81F5-5A12C92A6CF3}"/>
              </a:ext>
            </a:extLst>
          </p:cNvPr>
          <p:cNvSpPr/>
          <p:nvPr/>
        </p:nvSpPr>
        <p:spPr>
          <a:xfrm>
            <a:off x="7617269" y="348143"/>
            <a:ext cx="4527294" cy="2163510"/>
          </a:xfrm>
          <a:prstGeom prst="ellipse">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Graphic 7" descr="Cursor outline">
            <a:extLst>
              <a:ext uri="{FF2B5EF4-FFF2-40B4-BE49-F238E27FC236}">
                <a16:creationId xmlns:a16="http://schemas.microsoft.com/office/drawing/2014/main" id="{5CAE3729-0B2E-4D52-B000-914E61FE7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064494" y="1111572"/>
            <a:ext cx="914400" cy="914400"/>
          </a:xfrm>
          <a:prstGeom prst="rect">
            <a:avLst/>
          </a:prstGeom>
        </p:spPr>
      </p:pic>
    </p:spTree>
    <p:extLst>
      <p:ext uri="{BB962C8B-B14F-4D97-AF65-F5344CB8AC3E}">
        <p14:creationId xmlns:p14="http://schemas.microsoft.com/office/powerpoint/2010/main" val="116890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AAE2-D1CB-4C2F-BAC9-745BC0E4A84F}"/>
              </a:ext>
            </a:extLst>
          </p:cNvPr>
          <p:cNvSpPr>
            <a:spLocks noGrp="1"/>
          </p:cNvSpPr>
          <p:nvPr>
            <p:ph type="title"/>
          </p:nvPr>
        </p:nvSpPr>
        <p:spPr/>
        <p:txBody>
          <a:bodyPr/>
          <a:lstStyle/>
          <a:p>
            <a:r>
              <a:rPr lang="en-US" sz="3600" dirty="0">
                <a:solidFill>
                  <a:srgbClr val="FFFFFF"/>
                </a:solidFill>
              </a:rPr>
              <a:t>OPERATIVE CALENDAR</a:t>
            </a:r>
            <a:endParaRPr lang="en-IN" dirty="0"/>
          </a:p>
        </p:txBody>
      </p:sp>
      <p:sp>
        <p:nvSpPr>
          <p:cNvPr id="3" name="Content Placeholder 2">
            <a:extLst>
              <a:ext uri="{FF2B5EF4-FFF2-40B4-BE49-F238E27FC236}">
                <a16:creationId xmlns:a16="http://schemas.microsoft.com/office/drawing/2014/main" id="{7B4BE6E5-073F-4499-80F5-F9DAE87CC68D}"/>
              </a:ext>
            </a:extLst>
          </p:cNvPr>
          <p:cNvSpPr>
            <a:spLocks noGrp="1"/>
          </p:cNvSpPr>
          <p:nvPr>
            <p:ph idx="1"/>
          </p:nvPr>
        </p:nvSpPr>
        <p:spPr/>
        <p:txBody>
          <a:bodyPr/>
          <a:lstStyle/>
          <a:p>
            <a:endParaRPr lang="en-IN"/>
          </a:p>
        </p:txBody>
      </p:sp>
      <p:sp>
        <p:nvSpPr>
          <p:cNvPr id="4" name="Text Placeholder 3">
            <a:extLst>
              <a:ext uri="{FF2B5EF4-FFF2-40B4-BE49-F238E27FC236}">
                <a16:creationId xmlns:a16="http://schemas.microsoft.com/office/drawing/2014/main" id="{B7C6FAD0-ECC8-46E5-80F1-48F4B7BCA3AE}"/>
              </a:ext>
            </a:extLst>
          </p:cNvPr>
          <p:cNvSpPr>
            <a:spLocks noGrp="1"/>
          </p:cNvSpPr>
          <p:nvPr>
            <p:ph type="body" sz="half" idx="2"/>
          </p:nvPr>
        </p:nvSpPr>
        <p:spPr/>
        <p:txBody>
          <a:bodyPr/>
          <a:lstStyle/>
          <a:p>
            <a:r>
              <a:rPr lang="en-GB" dirty="0">
                <a:solidFill>
                  <a:srgbClr val="FFFFFF"/>
                </a:solidFill>
              </a:rPr>
              <a:t>- Simple way to use the algorithm.</a:t>
            </a:r>
          </a:p>
          <a:p>
            <a:r>
              <a:rPr lang="en-US" dirty="0">
                <a:solidFill>
                  <a:srgbClr val="FFFFFF"/>
                </a:solidFill>
              </a:rPr>
              <a:t>- Shows all shifts with the assigned buses to reach the proposed goals.</a:t>
            </a:r>
          </a:p>
          <a:p>
            <a:r>
              <a:rPr lang="en-GB" dirty="0">
                <a:solidFill>
                  <a:srgbClr val="FFFFFF"/>
                </a:solidFill>
              </a:rPr>
              <a:t>- Allows the selection by season, occasion or </a:t>
            </a:r>
            <a:r>
              <a:rPr lang="en-GB" b="1" dirty="0">
                <a:solidFill>
                  <a:srgbClr val="FFFFFF"/>
                </a:solidFill>
              </a:rPr>
              <a:t>a specific date</a:t>
            </a:r>
            <a:r>
              <a:rPr lang="en-GB" dirty="0">
                <a:solidFill>
                  <a:srgbClr val="FFFFFF"/>
                </a:solidFill>
              </a:rPr>
              <a:t>. </a:t>
            </a:r>
          </a:p>
          <a:p>
            <a:r>
              <a:rPr lang="en-GB" dirty="0">
                <a:solidFill>
                  <a:srgbClr val="FFFFFF"/>
                </a:solidFill>
              </a:rPr>
              <a:t>- Makes the daily assignment of buses easy.</a:t>
            </a:r>
          </a:p>
        </p:txBody>
      </p:sp>
      <p:pic>
        <p:nvPicPr>
          <p:cNvPr id="10" name="Picture 9">
            <a:extLst>
              <a:ext uri="{FF2B5EF4-FFF2-40B4-BE49-F238E27FC236}">
                <a16:creationId xmlns:a16="http://schemas.microsoft.com/office/drawing/2014/main" id="{6E33EB41-6B59-4133-9B31-428734C97031}"/>
              </a:ext>
            </a:extLst>
          </p:cNvPr>
          <p:cNvPicPr>
            <a:picLocks noChangeAspect="1"/>
          </p:cNvPicPr>
          <p:nvPr/>
        </p:nvPicPr>
        <p:blipFill>
          <a:blip r:embed="rId2"/>
          <a:stretch>
            <a:fillRect/>
          </a:stretch>
        </p:blipFill>
        <p:spPr>
          <a:xfrm>
            <a:off x="4179306" y="457685"/>
            <a:ext cx="7335551" cy="5668795"/>
          </a:xfrm>
          <a:prstGeom prst="rect">
            <a:avLst/>
          </a:prstGeom>
        </p:spPr>
      </p:pic>
      <p:sp>
        <p:nvSpPr>
          <p:cNvPr id="11" name="Oval 10">
            <a:extLst>
              <a:ext uri="{FF2B5EF4-FFF2-40B4-BE49-F238E27FC236}">
                <a16:creationId xmlns:a16="http://schemas.microsoft.com/office/drawing/2014/main" id="{6E2E2F22-3A00-44F1-B603-43E10D7E045B}"/>
              </a:ext>
            </a:extLst>
          </p:cNvPr>
          <p:cNvSpPr/>
          <p:nvPr/>
        </p:nvSpPr>
        <p:spPr>
          <a:xfrm>
            <a:off x="11718348" y="313713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A0A4A2E-A327-4715-8A5B-C2EDE5510AD7}"/>
              </a:ext>
            </a:extLst>
          </p:cNvPr>
          <p:cNvSpPr/>
          <p:nvPr/>
        </p:nvSpPr>
        <p:spPr>
          <a:xfrm>
            <a:off x="1184304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1F6E8A-8A2A-4049-9CE6-3E21E25D602A}"/>
              </a:ext>
            </a:extLst>
          </p:cNvPr>
          <p:cNvSpPr/>
          <p:nvPr/>
        </p:nvSpPr>
        <p:spPr>
          <a:xfrm>
            <a:off x="1196802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AD68C59-D210-480D-999C-D6C1EBD8D68F}"/>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01FBF8-B2CA-4296-B405-E5D64E61C379}"/>
              </a:ext>
            </a:extLst>
          </p:cNvPr>
          <p:cNvSpPr/>
          <p:nvPr/>
        </p:nvSpPr>
        <p:spPr>
          <a:xfrm>
            <a:off x="8046719" y="642366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099987-A27B-45FC-B471-747BA051BBE1}"/>
              </a:ext>
            </a:extLst>
          </p:cNvPr>
          <p:cNvSpPr/>
          <p:nvPr/>
        </p:nvSpPr>
        <p:spPr>
          <a:xfrm>
            <a:off x="11718348" y="313713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99803E-1B35-49DC-BCD2-16659D898A51}"/>
              </a:ext>
            </a:extLst>
          </p:cNvPr>
          <p:cNvSpPr/>
          <p:nvPr/>
        </p:nvSpPr>
        <p:spPr>
          <a:xfrm>
            <a:off x="1184304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7FCAA7D-2D8D-4AC8-A551-830847A7ADD6}"/>
              </a:ext>
            </a:extLst>
          </p:cNvPr>
          <p:cNvSpPr/>
          <p:nvPr/>
        </p:nvSpPr>
        <p:spPr>
          <a:xfrm>
            <a:off x="11968020" y="3137131"/>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CD3CA6B-4A19-4A26-BD0E-352B957CE1DF}"/>
              </a:ext>
            </a:extLst>
          </p:cNvPr>
          <p:cNvSpPr/>
          <p:nvPr/>
        </p:nvSpPr>
        <p:spPr>
          <a:xfrm>
            <a:off x="8046720" y="6266642"/>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6623D-E4A9-4950-8E19-24DCBC639FC7}"/>
              </a:ext>
            </a:extLst>
          </p:cNvPr>
          <p:cNvSpPr/>
          <p:nvPr/>
        </p:nvSpPr>
        <p:spPr>
          <a:xfrm>
            <a:off x="8046718" y="6563823"/>
            <a:ext cx="46181" cy="77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868344-B101-4722-BD47-DDA89B1C1A52}"/>
              </a:ext>
            </a:extLst>
          </p:cNvPr>
          <p:cNvSpPr/>
          <p:nvPr/>
        </p:nvSpPr>
        <p:spPr>
          <a:xfrm>
            <a:off x="3417824" y="157016"/>
            <a:ext cx="4527294" cy="1708727"/>
          </a:xfrm>
          <a:prstGeom prst="ellipse">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570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s-EC">
                <a:cs typeface="Calibri Light"/>
              </a:rPr>
              <a:t>Preface</a:t>
            </a:r>
          </a:p>
        </p:txBody>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30238" r="24711" b="2"/>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803542276"/>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1506" y="0"/>
            <a:ext cx="4961019" cy="6858000"/>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6B6AC-4FC4-4F31-9AC7-159387691D33}"/>
              </a:ext>
            </a:extLst>
          </p:cNvPr>
          <p:cNvSpPr>
            <a:spLocks noGrp="1"/>
          </p:cNvSpPr>
          <p:nvPr>
            <p:ph type="title"/>
          </p:nvPr>
        </p:nvSpPr>
        <p:spPr/>
        <p:txBody>
          <a:bodyPr/>
          <a:lstStyle/>
          <a:p>
            <a:r>
              <a:rPr lang="en-US" dirty="0"/>
              <a:t>Conclusions</a:t>
            </a:r>
          </a:p>
        </p:txBody>
      </p:sp>
      <p:sp>
        <p:nvSpPr>
          <p:cNvPr id="6" name="Content Placeholder 2">
            <a:extLst>
              <a:ext uri="{FF2B5EF4-FFF2-40B4-BE49-F238E27FC236}">
                <a16:creationId xmlns:a16="http://schemas.microsoft.com/office/drawing/2014/main" id="{AFDF7035-FB1F-4FAA-B65B-54BDD00FC57E}"/>
              </a:ext>
            </a:extLst>
          </p:cNvPr>
          <p:cNvSpPr txBox="1">
            <a:spLocks/>
          </p:cNvSpPr>
          <p:nvPr/>
        </p:nvSpPr>
        <p:spPr>
          <a:xfrm>
            <a:off x="1249680" y="19981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dirty="0"/>
              <a:t>Last scenario is the best option with a difference of almost 50k € for maintenance in contrast of first simulation</a:t>
            </a:r>
          </a:p>
          <a:p>
            <a:pPr marL="457200" indent="-457200">
              <a:buFont typeface="+mj-lt"/>
              <a:buAutoNum type="arabicPeriod"/>
            </a:pPr>
            <a:r>
              <a:rPr lang="en-US" dirty="0"/>
              <a:t>Bus variables as maintenance cost per km, kind of contract and acquisition year are very influential for the bus-scheduling over the year</a:t>
            </a:r>
          </a:p>
          <a:p>
            <a:pPr marL="457200" indent="-457200">
              <a:buFont typeface="+mj-lt"/>
              <a:buAutoNum type="arabicPeriod"/>
            </a:pPr>
            <a:r>
              <a:rPr lang="en-US" dirty="0"/>
              <a:t>A bus fleet need to have a back up of vehicles to give a guaranteed service over a total period and keep a regular maintenance</a:t>
            </a:r>
          </a:p>
          <a:p>
            <a:pPr marL="457200" indent="-457200">
              <a:buFont typeface="+mj-lt"/>
              <a:buAutoNum type="arabicPeriod"/>
            </a:pPr>
            <a:endParaRPr lang="en-IN" dirty="0"/>
          </a:p>
        </p:txBody>
      </p:sp>
    </p:spTree>
    <p:extLst>
      <p:ext uri="{BB962C8B-B14F-4D97-AF65-F5344CB8AC3E}">
        <p14:creationId xmlns:p14="http://schemas.microsoft.com/office/powerpoint/2010/main" val="1705290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6B6AC-4FC4-4F31-9AC7-159387691D33}"/>
              </a:ext>
            </a:extLst>
          </p:cNvPr>
          <p:cNvSpPr>
            <a:spLocks noGrp="1"/>
          </p:cNvSpPr>
          <p:nvPr>
            <p:ph type="title"/>
          </p:nvPr>
        </p:nvSpPr>
        <p:spPr/>
        <p:txBody>
          <a:bodyPr/>
          <a:lstStyle/>
          <a:p>
            <a:r>
              <a:rPr lang="en-US"/>
              <a:t>Recommendations</a:t>
            </a:r>
          </a:p>
        </p:txBody>
      </p:sp>
      <p:graphicFrame>
        <p:nvGraphicFramePr>
          <p:cNvPr id="8" name="Marcador de contenido 2">
            <a:extLst>
              <a:ext uri="{FF2B5EF4-FFF2-40B4-BE49-F238E27FC236}">
                <a16:creationId xmlns:a16="http://schemas.microsoft.com/office/drawing/2014/main" id="{21AAE7F0-8D4C-4210-818B-F6213632018C}"/>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6985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46B6AC-4FC4-4F31-9AC7-159387691D33}"/>
              </a:ext>
            </a:extLst>
          </p:cNvPr>
          <p:cNvSpPr>
            <a:spLocks noGrp="1"/>
          </p:cNvSpPr>
          <p:nvPr>
            <p:ph type="title"/>
          </p:nvPr>
        </p:nvSpPr>
        <p:spPr>
          <a:xfrm>
            <a:off x="1097280" y="286603"/>
            <a:ext cx="10058400" cy="1450757"/>
          </a:xfrm>
        </p:spPr>
        <p:txBody>
          <a:bodyPr>
            <a:normAutofit/>
          </a:bodyPr>
          <a:lstStyle/>
          <a:p>
            <a:r>
              <a:rPr lang="en-US" dirty="0"/>
              <a:t>THANK YOU FOR YOUR ATTENTION</a:t>
            </a:r>
          </a:p>
        </p:txBody>
      </p:sp>
      <p:sp>
        <p:nvSpPr>
          <p:cNvPr id="4" name="Content Placeholder 3">
            <a:extLst>
              <a:ext uri="{FF2B5EF4-FFF2-40B4-BE49-F238E27FC236}">
                <a16:creationId xmlns:a16="http://schemas.microsoft.com/office/drawing/2014/main" id="{F61787E5-7226-4AE6-8736-3CCD7EFAB1C1}"/>
              </a:ext>
            </a:extLst>
          </p:cNvPr>
          <p:cNvSpPr>
            <a:spLocks noGrp="1"/>
          </p:cNvSpPr>
          <p:nvPr>
            <p:ph idx="1"/>
          </p:nvPr>
        </p:nvSpPr>
        <p:spPr>
          <a:xfrm>
            <a:off x="4762599" y="1858434"/>
            <a:ext cx="6515947" cy="4023360"/>
          </a:xfrm>
        </p:spPr>
        <p:txBody>
          <a:bodyPr vert="horz" lIns="91440" tIns="45720" rIns="91440" bIns="45720" rtlCol="0" anchor="t">
            <a:normAutofit/>
          </a:bodyPr>
          <a:lstStyle/>
          <a:p>
            <a:pPr marL="0" indent="0">
              <a:buNone/>
            </a:pPr>
            <a:endParaRPr lang="en-IN" sz="1200" cap="all" spc="200" dirty="0">
              <a:solidFill>
                <a:schemeClr val="tx2"/>
              </a:solidFill>
              <a:latin typeface="+mj-lt"/>
            </a:endParaRPr>
          </a:p>
          <a:p>
            <a:pPr marL="0" indent="0">
              <a:buNone/>
            </a:pPr>
            <a:endParaRPr lang="en-IN" sz="1200" cap="all" spc="200" dirty="0">
              <a:solidFill>
                <a:schemeClr val="tx2"/>
              </a:solidFill>
              <a:latin typeface="+mj-lt"/>
            </a:endParaRPr>
          </a:p>
          <a:p>
            <a:pPr marL="0" indent="0">
              <a:buNone/>
            </a:pPr>
            <a:endParaRPr lang="en-IN" sz="1200" cap="all" spc="200" dirty="0">
              <a:solidFill>
                <a:schemeClr val="tx2"/>
              </a:solidFill>
              <a:latin typeface="+mj-lt"/>
            </a:endParaRPr>
          </a:p>
          <a:p>
            <a:pPr marL="0" indent="0">
              <a:buNone/>
            </a:pPr>
            <a:r>
              <a:rPr lang="en-IN" sz="1200" b="1" cap="all" spc="200" dirty="0">
                <a:solidFill>
                  <a:schemeClr val="tx2"/>
                </a:solidFill>
                <a:latin typeface="+mj-lt"/>
              </a:rPr>
              <a:t>CONTACTS</a:t>
            </a:r>
            <a:endParaRPr lang="en-IN" sz="1200" b="1" cap="all" spc="200" dirty="0">
              <a:solidFill>
                <a:schemeClr val="tx2"/>
              </a:solidFill>
              <a:latin typeface="+mj-lt"/>
              <a:cs typeface="Calibri Light"/>
            </a:endParaRPr>
          </a:p>
          <a:p>
            <a:pPr marL="0" indent="0">
              <a:buNone/>
            </a:pPr>
            <a:r>
              <a:rPr lang="en-IN" sz="1200" b="1" cap="all" spc="200" dirty="0">
                <a:solidFill>
                  <a:schemeClr val="tx2"/>
                </a:solidFill>
                <a:latin typeface="+mj-lt"/>
              </a:rPr>
              <a:t>Federico Silvestri</a:t>
            </a:r>
            <a:r>
              <a:rPr lang="en-IN" sz="1200" cap="all" spc="200" dirty="0">
                <a:solidFill>
                  <a:schemeClr val="tx2"/>
                </a:solidFill>
                <a:latin typeface="+mj-lt"/>
              </a:rPr>
              <a:t>: </a:t>
            </a:r>
            <a:r>
              <a:rPr lang="en-IN" sz="1200" cap="all" spc="200" dirty="0">
                <a:solidFill>
                  <a:schemeClr val="tx2"/>
                </a:solidFill>
                <a:latin typeface="+mj-lt"/>
                <a:hlinkClick r:id="rId2">
                  <a:extLst>
                    <a:ext uri="{A12FA001-AC4F-418D-AE19-62706E023703}">
                      <ahyp:hlinkClr xmlns:ahyp="http://schemas.microsoft.com/office/drawing/2018/hyperlinkcolor" xmlns="" val="tx"/>
                    </a:ext>
                  </a:extLst>
                </a:hlinkClick>
              </a:rPr>
              <a:t>federico1.silvestri@mail.polimi.it</a:t>
            </a:r>
            <a:endParaRPr lang="en-IN" sz="1200" cap="all" spc="200" dirty="0">
              <a:solidFill>
                <a:schemeClr val="tx2"/>
              </a:solidFill>
              <a:latin typeface="+mj-lt"/>
              <a:cs typeface="Calibri Light"/>
            </a:endParaRPr>
          </a:p>
          <a:p>
            <a:pPr marL="0" indent="0">
              <a:buNone/>
            </a:pPr>
            <a:r>
              <a:rPr lang="en-IN" sz="1200" b="1" cap="all" spc="200" dirty="0">
                <a:solidFill>
                  <a:schemeClr val="tx2"/>
                </a:solidFill>
                <a:latin typeface="+mj-lt"/>
              </a:rPr>
              <a:t>Manjith Kumar</a:t>
            </a:r>
            <a:r>
              <a:rPr lang="en-IN" sz="1200" cap="all" spc="200" dirty="0">
                <a:solidFill>
                  <a:schemeClr val="tx2"/>
                </a:solidFill>
                <a:latin typeface="+mj-lt"/>
              </a:rPr>
              <a:t>: </a:t>
            </a:r>
            <a:r>
              <a:rPr lang="en-IN" sz="1200" cap="all" spc="200" dirty="0">
                <a:solidFill>
                  <a:schemeClr val="tx2"/>
                </a:solidFill>
                <a:latin typeface="+mj-lt"/>
                <a:hlinkClick r:id="rId3">
                  <a:extLst>
                    <a:ext uri="{A12FA001-AC4F-418D-AE19-62706E023703}">
                      <ahyp:hlinkClr xmlns:ahyp="http://schemas.microsoft.com/office/drawing/2018/hyperlinkcolor" xmlns="" val="tx"/>
                    </a:ext>
                  </a:extLst>
                </a:hlinkClick>
              </a:rPr>
              <a:t>manjithkumar.sirigireddy@mail.polimi.it</a:t>
            </a:r>
            <a:endParaRPr lang="en-IN" sz="1200" cap="all" spc="200" dirty="0">
              <a:solidFill>
                <a:schemeClr val="tx2"/>
              </a:solidFill>
              <a:latin typeface="+mj-lt"/>
              <a:cs typeface="Calibri Light"/>
            </a:endParaRPr>
          </a:p>
          <a:p>
            <a:pPr marL="0" indent="0">
              <a:buNone/>
            </a:pPr>
            <a:r>
              <a:rPr lang="en-IN" sz="1200" b="1" cap="all" spc="200" dirty="0">
                <a:solidFill>
                  <a:schemeClr val="tx2"/>
                </a:solidFill>
                <a:latin typeface="+mj-lt"/>
              </a:rPr>
              <a:t>Mohammed Raihan</a:t>
            </a:r>
            <a:r>
              <a:rPr lang="en-IN" sz="1200" cap="all" spc="200" dirty="0">
                <a:solidFill>
                  <a:schemeClr val="tx2"/>
                </a:solidFill>
                <a:latin typeface="+mj-lt"/>
              </a:rPr>
              <a:t>: </a:t>
            </a:r>
            <a:r>
              <a:rPr lang="en-IN" sz="1200" cap="all" spc="200" dirty="0">
                <a:solidFill>
                  <a:schemeClr val="tx2"/>
                </a:solidFill>
                <a:latin typeface="+mj-lt"/>
                <a:hlinkClick r:id="rId4">
                  <a:extLst>
                    <a:ext uri="{A12FA001-AC4F-418D-AE19-62706E023703}">
                      <ahyp:hlinkClr xmlns:ahyp="http://schemas.microsoft.com/office/drawing/2018/hyperlinkcolor" xmlns="" val="tx"/>
                    </a:ext>
                  </a:extLst>
                </a:hlinkClick>
              </a:rPr>
              <a:t>mohammedraihan@mail.polimi.it</a:t>
            </a:r>
            <a:endParaRPr lang="en-IN" sz="1200" cap="all" spc="200" dirty="0">
              <a:solidFill>
                <a:schemeClr val="tx2"/>
              </a:solidFill>
              <a:latin typeface="+mj-lt"/>
              <a:cs typeface="Calibri Light"/>
            </a:endParaRPr>
          </a:p>
          <a:p>
            <a:pPr marL="0" indent="0">
              <a:buNone/>
            </a:pPr>
            <a:r>
              <a:rPr lang="en-IN" sz="1200" b="1" cap="all" spc="200" dirty="0">
                <a:solidFill>
                  <a:schemeClr val="tx2"/>
                </a:solidFill>
                <a:latin typeface="+mj-lt"/>
              </a:rPr>
              <a:t>Marcela Castillo</a:t>
            </a:r>
            <a:r>
              <a:rPr lang="en-IN" sz="1200" cap="all" spc="200" dirty="0">
                <a:solidFill>
                  <a:schemeClr val="tx2"/>
                </a:solidFill>
                <a:latin typeface="+mj-lt"/>
              </a:rPr>
              <a:t>: </a:t>
            </a:r>
            <a:r>
              <a:rPr lang="en-IN" sz="1200" cap="all" spc="200" dirty="0">
                <a:solidFill>
                  <a:schemeClr val="tx2"/>
                </a:solidFill>
                <a:latin typeface="+mj-lt"/>
                <a:hlinkClick r:id="rId5">
                  <a:extLst>
                    <a:ext uri="{A12FA001-AC4F-418D-AE19-62706E023703}">
                      <ahyp:hlinkClr xmlns:ahyp="http://schemas.microsoft.com/office/drawing/2018/hyperlinkcolor" xmlns="" val="tx"/>
                    </a:ext>
                  </a:extLst>
                </a:hlinkClick>
              </a:rPr>
              <a:t>marcela.castillo@mail.polimi.it</a:t>
            </a:r>
            <a:endParaRPr lang="en-IN" sz="1200" cap="all" spc="200" dirty="0">
              <a:solidFill>
                <a:schemeClr val="tx2"/>
              </a:solidFill>
              <a:latin typeface="+mj-lt"/>
              <a:cs typeface="Calibri Light"/>
            </a:endParaRPr>
          </a:p>
          <a:p>
            <a:pPr marL="0" indent="0">
              <a:buNone/>
            </a:pPr>
            <a:r>
              <a:rPr lang="en-IN" sz="1200" b="1" cap="all" spc="200" dirty="0">
                <a:solidFill>
                  <a:schemeClr val="tx2"/>
                </a:solidFill>
                <a:latin typeface="+mj-lt"/>
              </a:rPr>
              <a:t>Alexis Lema </a:t>
            </a:r>
            <a:r>
              <a:rPr lang="en-IN" sz="1200" b="1" cap="all" spc="200" dirty="0" err="1">
                <a:solidFill>
                  <a:schemeClr val="tx2"/>
                </a:solidFill>
                <a:latin typeface="+mj-lt"/>
              </a:rPr>
              <a:t>Ordóñez</a:t>
            </a:r>
            <a:r>
              <a:rPr lang="en-IN" sz="1200" cap="all" spc="200" dirty="0">
                <a:solidFill>
                  <a:schemeClr val="tx2"/>
                </a:solidFill>
                <a:latin typeface="+mj-lt"/>
              </a:rPr>
              <a:t>: </a:t>
            </a:r>
            <a:r>
              <a:rPr lang="en-IN" sz="1200" cap="all" spc="200" dirty="0">
                <a:solidFill>
                  <a:schemeClr val="tx2"/>
                </a:solidFill>
                <a:latin typeface="+mj-lt"/>
                <a:hlinkClick r:id="rId6">
                  <a:extLst>
                    <a:ext uri="{A12FA001-AC4F-418D-AE19-62706E023703}">
                      <ahyp:hlinkClr xmlns:ahyp="http://schemas.microsoft.com/office/drawing/2018/hyperlinkcolor" xmlns="" val="tx"/>
                    </a:ext>
                  </a:extLst>
                </a:hlinkClick>
              </a:rPr>
              <a:t>alexisfernando.lema@mail.polimi.it</a:t>
            </a:r>
            <a:r>
              <a:rPr lang="en-IN" sz="1200" cap="all" spc="200" dirty="0">
                <a:solidFill>
                  <a:schemeClr val="tx2"/>
                </a:solidFill>
                <a:latin typeface="+mj-lt"/>
              </a:rPr>
              <a:t> </a:t>
            </a:r>
            <a:endParaRPr lang="en-IN" sz="1200" cap="all" spc="200" dirty="0">
              <a:solidFill>
                <a:schemeClr val="tx2"/>
              </a:solidFill>
              <a:latin typeface="+mj-lt"/>
              <a:cs typeface="Calibri Light"/>
            </a:endParaRPr>
          </a:p>
        </p:txBody>
      </p:sp>
      <p:pic>
        <p:nvPicPr>
          <p:cNvPr id="18" name="Picture 17">
            <a:extLst>
              <a:ext uri="{FF2B5EF4-FFF2-40B4-BE49-F238E27FC236}">
                <a16:creationId xmlns:a16="http://schemas.microsoft.com/office/drawing/2014/main" id="{63D72675-DFEB-4FD8-A3A1-FE6047F11634}"/>
              </a:ext>
            </a:extLst>
          </p:cNvPr>
          <p:cNvPicPr>
            <a:picLocks noChangeAspect="1"/>
          </p:cNvPicPr>
          <p:nvPr/>
        </p:nvPicPr>
        <p:blipFill>
          <a:blip r:embed="rId7"/>
          <a:stretch>
            <a:fillRect/>
          </a:stretch>
        </p:blipFill>
        <p:spPr>
          <a:xfrm>
            <a:off x="1146389" y="2396440"/>
            <a:ext cx="3149740" cy="2947348"/>
          </a:xfrm>
          <a:prstGeom prst="rect">
            <a:avLst/>
          </a:prstGeom>
        </p:spPr>
      </p:pic>
    </p:spTree>
    <p:extLst>
      <p:ext uri="{BB962C8B-B14F-4D97-AF65-F5344CB8AC3E}">
        <p14:creationId xmlns:p14="http://schemas.microsoft.com/office/powerpoint/2010/main" val="363271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E14C-B71F-436F-B965-C9191DD1E0F8}"/>
              </a:ext>
            </a:extLst>
          </p:cNvPr>
          <p:cNvSpPr>
            <a:spLocks noGrp="1"/>
          </p:cNvSpPr>
          <p:nvPr>
            <p:ph type="title"/>
          </p:nvPr>
        </p:nvSpPr>
        <p:spPr/>
        <p:txBody>
          <a:bodyPr/>
          <a:lstStyle/>
          <a:p>
            <a:r>
              <a:rPr lang="en-IN"/>
              <a:t>Design Approach – What if ?</a:t>
            </a:r>
          </a:p>
        </p:txBody>
      </p:sp>
      <p:pic>
        <p:nvPicPr>
          <p:cNvPr id="3" name="Immagine 3" descr="Immagine che contiene testo, bigliettodavisita&#10;&#10;Descrizione generata automaticamente">
            <a:extLst>
              <a:ext uri="{FF2B5EF4-FFF2-40B4-BE49-F238E27FC236}">
                <a16:creationId xmlns:a16="http://schemas.microsoft.com/office/drawing/2014/main" id="{D551CFE9-100F-47A9-BCAD-B4F8FDD08646}"/>
              </a:ext>
            </a:extLst>
          </p:cNvPr>
          <p:cNvPicPr>
            <a:picLocks noChangeAspect="1"/>
          </p:cNvPicPr>
          <p:nvPr/>
        </p:nvPicPr>
        <p:blipFill>
          <a:blip r:embed="rId2"/>
          <a:stretch>
            <a:fillRect/>
          </a:stretch>
        </p:blipFill>
        <p:spPr>
          <a:xfrm>
            <a:off x="121242" y="2570930"/>
            <a:ext cx="12003437" cy="2215314"/>
          </a:xfrm>
          <a:prstGeom prst="rect">
            <a:avLst/>
          </a:prstGeom>
        </p:spPr>
      </p:pic>
    </p:spTree>
    <p:extLst>
      <p:ext uri="{BB962C8B-B14F-4D97-AF65-F5344CB8AC3E}">
        <p14:creationId xmlns:p14="http://schemas.microsoft.com/office/powerpoint/2010/main" val="30078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3A2E-5E32-47FD-B39E-21ABC94CA71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1A9BE638-1582-4B1E-89C5-3569C9F2F58A}"/>
              </a:ext>
            </a:extLst>
          </p:cNvPr>
          <p:cNvSpPr>
            <a:spLocks noGrp="1"/>
          </p:cNvSpPr>
          <p:nvPr>
            <p:ph idx="1"/>
          </p:nvPr>
        </p:nvSpPr>
        <p:spPr/>
        <p:txBody>
          <a:bodyPr/>
          <a:lstStyle/>
          <a:p>
            <a:pPr marL="457200" indent="-457200">
              <a:buFont typeface="+mj-lt"/>
              <a:buAutoNum type="arabicPeriod"/>
            </a:pPr>
            <a:r>
              <a:rPr lang="en-IN" sz="1800" dirty="0"/>
              <a:t>Definition of a method to optimize the use of a bus fleet according to mileage</a:t>
            </a:r>
          </a:p>
          <a:p>
            <a:pPr marL="457200" indent="-457200">
              <a:buFont typeface="+mj-lt"/>
              <a:buAutoNum type="arabicPeriod"/>
            </a:pPr>
            <a:r>
              <a:rPr lang="en-US" sz="1800" dirty="0"/>
              <a:t>Definition of a method that allows a small bus maintenance cost</a:t>
            </a:r>
            <a:endParaRPr lang="en-IN" sz="1800" dirty="0"/>
          </a:p>
        </p:txBody>
      </p:sp>
    </p:spTree>
    <p:extLst>
      <p:ext uri="{BB962C8B-B14F-4D97-AF65-F5344CB8AC3E}">
        <p14:creationId xmlns:p14="http://schemas.microsoft.com/office/powerpoint/2010/main" val="1674239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3A2E-5E32-47FD-B39E-21ABC94CA712}"/>
              </a:ext>
            </a:extLst>
          </p:cNvPr>
          <p:cNvSpPr>
            <a:spLocks noGrp="1"/>
          </p:cNvSpPr>
          <p:nvPr>
            <p:ph type="title"/>
          </p:nvPr>
        </p:nvSpPr>
        <p:spPr>
          <a:xfrm>
            <a:off x="1182254" y="892129"/>
            <a:ext cx="10058400" cy="748454"/>
          </a:xfrm>
        </p:spPr>
        <p:txBody>
          <a:bodyPr/>
          <a:lstStyle/>
          <a:p>
            <a:r>
              <a:rPr lang="en-IN" dirty="0" smtClean="0"/>
              <a:t>Constraints </a:t>
            </a:r>
            <a:endParaRPr lang="en-IN" dirty="0"/>
          </a:p>
        </p:txBody>
      </p:sp>
      <p:sp>
        <p:nvSpPr>
          <p:cNvPr id="3" name="Content Placeholder 2">
            <a:extLst>
              <a:ext uri="{FF2B5EF4-FFF2-40B4-BE49-F238E27FC236}">
                <a16:creationId xmlns:a16="http://schemas.microsoft.com/office/drawing/2014/main" id="{1A9BE638-1582-4B1E-89C5-3569C9F2F58A}"/>
              </a:ext>
            </a:extLst>
          </p:cNvPr>
          <p:cNvSpPr>
            <a:spLocks noGrp="1"/>
          </p:cNvSpPr>
          <p:nvPr>
            <p:ph idx="1"/>
          </p:nvPr>
        </p:nvSpPr>
        <p:spPr>
          <a:xfrm>
            <a:off x="1097280" y="2187479"/>
            <a:ext cx="10058400" cy="4023360"/>
          </a:xfrm>
        </p:spPr>
        <p:txBody>
          <a:bodyPr/>
          <a:lstStyle/>
          <a:p>
            <a:pPr marL="457200" indent="-457200">
              <a:buFont typeface="+mj-lt"/>
              <a:buAutoNum type="arabicPeriod"/>
            </a:pPr>
            <a:r>
              <a:rPr lang="en-IN" sz="1800" dirty="0"/>
              <a:t>Buses should not travel longer than the specified km range </a:t>
            </a:r>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292608" lvl="1" indent="0">
              <a:buNone/>
            </a:pPr>
            <a:endParaRPr lang="en-IN" sz="1600" dirty="0"/>
          </a:p>
          <a:p>
            <a:pPr marL="457200" indent="-457200">
              <a:buFont typeface="+mj-lt"/>
              <a:buAutoNum type="arabicPeriod"/>
            </a:pPr>
            <a:r>
              <a:rPr lang="en-IN" sz="1800" dirty="0"/>
              <a:t>Shifts LCH18A-01 and LCH18A-02 in Winter Weekdays should run with the 18 m long buses</a:t>
            </a:r>
          </a:p>
          <a:p>
            <a:pPr marL="457200" indent="-457200">
              <a:buFont typeface="+mj-lt"/>
              <a:buAutoNum type="arabicPeriod"/>
            </a:pPr>
            <a:r>
              <a:rPr lang="en-IN" sz="1800" dirty="0"/>
              <a:t>Buses should have sufficient time to undergo regular maintenance procedures (1 or 2 days)</a:t>
            </a:r>
          </a:p>
        </p:txBody>
      </p:sp>
      <p:graphicFrame>
        <p:nvGraphicFramePr>
          <p:cNvPr id="5" name="Chart 4">
            <a:extLst>
              <a:ext uri="{FF2B5EF4-FFF2-40B4-BE49-F238E27FC236}">
                <a16:creationId xmlns:a16="http://schemas.microsoft.com/office/drawing/2014/main" id="{E713FCD5-5668-456C-900D-E0A8DE77EAD0}"/>
              </a:ext>
            </a:extLst>
          </p:cNvPr>
          <p:cNvGraphicFramePr/>
          <p:nvPr>
            <p:extLst>
              <p:ext uri="{D42A27DB-BD31-4B8C-83A1-F6EECF244321}">
                <p14:modId xmlns:p14="http://schemas.microsoft.com/office/powerpoint/2010/main" val="609167512"/>
              </p:ext>
            </p:extLst>
          </p:nvPr>
        </p:nvGraphicFramePr>
        <p:xfrm>
          <a:off x="3537527" y="2419927"/>
          <a:ext cx="5163128" cy="2263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324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8FB6-B53C-4A7A-A3AE-161DAFABF6F1}"/>
              </a:ext>
            </a:extLst>
          </p:cNvPr>
          <p:cNvSpPr>
            <a:spLocks noGrp="1"/>
          </p:cNvSpPr>
          <p:nvPr>
            <p:ph type="title"/>
          </p:nvPr>
        </p:nvSpPr>
        <p:spPr/>
        <p:txBody>
          <a:bodyPr/>
          <a:lstStyle/>
          <a:p>
            <a:r>
              <a:rPr lang="en-IN"/>
              <a:t>Data Exploration</a:t>
            </a:r>
          </a:p>
        </p:txBody>
      </p:sp>
      <p:grpSp>
        <p:nvGrpSpPr>
          <p:cNvPr id="21" name="Group 20">
            <a:extLst>
              <a:ext uri="{FF2B5EF4-FFF2-40B4-BE49-F238E27FC236}">
                <a16:creationId xmlns:a16="http://schemas.microsoft.com/office/drawing/2014/main" id="{CB7D0C6F-9ADF-4843-A3A3-06BCF8902905}"/>
              </a:ext>
            </a:extLst>
          </p:cNvPr>
          <p:cNvGrpSpPr/>
          <p:nvPr/>
        </p:nvGrpSpPr>
        <p:grpSpPr>
          <a:xfrm>
            <a:off x="5762107" y="2061796"/>
            <a:ext cx="5111748" cy="3504820"/>
            <a:chOff x="5584827" y="2051261"/>
            <a:chExt cx="5111748" cy="3595846"/>
          </a:xfrm>
        </p:grpSpPr>
        <p:graphicFrame>
          <p:nvGraphicFramePr>
            <p:cNvPr id="8" name="Chart 7">
              <a:extLst>
                <a:ext uri="{FF2B5EF4-FFF2-40B4-BE49-F238E27FC236}">
                  <a16:creationId xmlns:a16="http://schemas.microsoft.com/office/drawing/2014/main" id="{A19ED4F8-9E2A-43CE-AD5A-728E7B3B249A}"/>
                </a:ext>
              </a:extLst>
            </p:cNvPr>
            <p:cNvGraphicFramePr/>
            <p:nvPr>
              <p:extLst>
                <p:ext uri="{D42A27DB-BD31-4B8C-83A1-F6EECF244321}">
                  <p14:modId xmlns:p14="http://schemas.microsoft.com/office/powerpoint/2010/main" val="3852524750"/>
                </p:ext>
              </p:extLst>
            </p:nvPr>
          </p:nvGraphicFramePr>
          <p:xfrm>
            <a:off x="5584827" y="2051261"/>
            <a:ext cx="5111748" cy="3301789"/>
          </p:xfrm>
          <a:graphic>
            <a:graphicData uri="http://schemas.openxmlformats.org/drawingml/2006/chart">
              <c:chart xmlns:c="http://schemas.openxmlformats.org/drawingml/2006/chart" xmlns:r="http://schemas.openxmlformats.org/officeDocument/2006/relationships" r:id="rId2"/>
            </a:graphicData>
          </a:graphic>
        </p:graphicFrame>
        <p:grpSp>
          <p:nvGrpSpPr>
            <p:cNvPr id="17" name="Group 16">
              <a:extLst>
                <a:ext uri="{FF2B5EF4-FFF2-40B4-BE49-F238E27FC236}">
                  <a16:creationId xmlns:a16="http://schemas.microsoft.com/office/drawing/2014/main" id="{039949FB-E81F-4764-B10F-E63E2DE4A723}"/>
                </a:ext>
              </a:extLst>
            </p:cNvPr>
            <p:cNvGrpSpPr/>
            <p:nvPr/>
          </p:nvGrpSpPr>
          <p:grpSpPr>
            <a:xfrm>
              <a:off x="7221894" y="5416275"/>
              <a:ext cx="2183363" cy="230832"/>
              <a:chOff x="6858000" y="5472585"/>
              <a:chExt cx="2183363" cy="230832"/>
            </a:xfrm>
          </p:grpSpPr>
          <p:sp>
            <p:nvSpPr>
              <p:cNvPr id="14" name="Rectangle 13">
                <a:extLst>
                  <a:ext uri="{FF2B5EF4-FFF2-40B4-BE49-F238E27FC236}">
                    <a16:creationId xmlns:a16="http://schemas.microsoft.com/office/drawing/2014/main" id="{785D338A-D196-4391-8D28-F5D3346DCC2B}"/>
                  </a:ext>
                </a:extLst>
              </p:cNvPr>
              <p:cNvSpPr/>
              <p:nvPr/>
            </p:nvSpPr>
            <p:spPr>
              <a:xfrm>
                <a:off x="8253413" y="5553076"/>
                <a:ext cx="70110" cy="69850"/>
              </a:xfrm>
              <a:prstGeom prst="rect">
                <a:avLst/>
              </a:prstGeom>
              <a:solidFill>
                <a:srgbClr val="E483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464080BA-80CD-4126-93C0-1BDE26392E3B}"/>
                  </a:ext>
                </a:extLst>
              </p:cNvPr>
              <p:cNvGrpSpPr/>
              <p:nvPr/>
            </p:nvGrpSpPr>
            <p:grpSpPr>
              <a:xfrm>
                <a:off x="6858000" y="5472585"/>
                <a:ext cx="1391517" cy="230832"/>
                <a:chOff x="6858000" y="5472585"/>
                <a:chExt cx="1391517" cy="230832"/>
              </a:xfrm>
            </p:grpSpPr>
            <p:sp>
              <p:nvSpPr>
                <p:cNvPr id="9" name="Rectangle 8">
                  <a:extLst>
                    <a:ext uri="{FF2B5EF4-FFF2-40B4-BE49-F238E27FC236}">
                      <a16:creationId xmlns:a16="http://schemas.microsoft.com/office/drawing/2014/main" id="{9C2E1658-8621-48AD-9E98-B372D5517C9A}"/>
                    </a:ext>
                  </a:extLst>
                </p:cNvPr>
                <p:cNvSpPr/>
                <p:nvPr/>
              </p:nvSpPr>
              <p:spPr>
                <a:xfrm>
                  <a:off x="6858000" y="5553076"/>
                  <a:ext cx="70110" cy="698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56D6B29-9498-4667-957D-DC361A01D75D}"/>
                    </a:ext>
                  </a:extLst>
                </p:cNvPr>
                <p:cNvSpPr txBox="1"/>
                <p:nvPr/>
              </p:nvSpPr>
              <p:spPr>
                <a:xfrm>
                  <a:off x="6893055" y="5472585"/>
                  <a:ext cx="1356462" cy="230832"/>
                </a:xfrm>
                <a:prstGeom prst="rect">
                  <a:avLst/>
                </a:prstGeom>
                <a:noFill/>
              </p:spPr>
              <p:txBody>
                <a:bodyPr wrap="none" rtlCol="0">
                  <a:spAutoFit/>
                </a:bodyPr>
                <a:lstStyle/>
                <a:p>
                  <a:r>
                    <a:rPr lang="en-IN" sz="900" b="0" i="0" u="none" strike="noStrike">
                      <a:solidFill>
                        <a:srgbClr val="595959"/>
                      </a:solidFill>
                      <a:effectLst/>
                      <a:latin typeface="Calibri" panose="020F0502020204030204" pitchFamily="34" charset="0"/>
                    </a:rPr>
                    <a:t>FULLSERVICE CONTRACT</a:t>
                  </a:r>
                  <a:r>
                    <a:rPr lang="en-IN" sz="900">
                      <a:solidFill>
                        <a:srgbClr val="595959"/>
                      </a:solidFill>
                    </a:rPr>
                    <a:t> </a:t>
                  </a:r>
                </a:p>
              </p:txBody>
            </p:sp>
          </p:grpSp>
          <p:sp>
            <p:nvSpPr>
              <p:cNvPr id="18" name="TextBox 17">
                <a:extLst>
                  <a:ext uri="{FF2B5EF4-FFF2-40B4-BE49-F238E27FC236}">
                    <a16:creationId xmlns:a16="http://schemas.microsoft.com/office/drawing/2014/main" id="{F29D5235-01DD-4376-A4A8-C8CFA41CEA44}"/>
                  </a:ext>
                </a:extLst>
              </p:cNvPr>
              <p:cNvSpPr txBox="1"/>
              <p:nvPr/>
            </p:nvSpPr>
            <p:spPr>
              <a:xfrm>
                <a:off x="8323523" y="5472585"/>
                <a:ext cx="717840" cy="230832"/>
              </a:xfrm>
              <a:prstGeom prst="rect">
                <a:avLst/>
              </a:prstGeom>
              <a:noFill/>
            </p:spPr>
            <p:txBody>
              <a:bodyPr wrap="square">
                <a:spAutoFit/>
              </a:bodyPr>
              <a:lstStyle/>
              <a:p>
                <a:r>
                  <a:rPr lang="en-IN" sz="900" b="0" i="0" u="none" strike="noStrike">
                    <a:solidFill>
                      <a:srgbClr val="595959"/>
                    </a:solidFill>
                    <a:effectLst/>
                    <a:latin typeface="Calibri" panose="020F0502020204030204" pitchFamily="34" charset="0"/>
                  </a:rPr>
                  <a:t>INTERNAL</a:t>
                </a:r>
                <a:r>
                  <a:rPr lang="en-IN" sz="900">
                    <a:solidFill>
                      <a:srgbClr val="595959"/>
                    </a:solidFill>
                  </a:rPr>
                  <a:t> </a:t>
                </a:r>
              </a:p>
            </p:txBody>
          </p:sp>
        </p:grpSp>
      </p:grpSp>
      <p:sp>
        <p:nvSpPr>
          <p:cNvPr id="20" name="TextBox 19">
            <a:extLst>
              <a:ext uri="{FF2B5EF4-FFF2-40B4-BE49-F238E27FC236}">
                <a16:creationId xmlns:a16="http://schemas.microsoft.com/office/drawing/2014/main" id="{DB715B52-8A28-4815-B6AC-43CFE8738336}"/>
              </a:ext>
            </a:extLst>
          </p:cNvPr>
          <p:cNvSpPr txBox="1"/>
          <p:nvPr/>
        </p:nvSpPr>
        <p:spPr>
          <a:xfrm>
            <a:off x="6307698" y="4781550"/>
            <a:ext cx="395287" cy="200055"/>
          </a:xfrm>
          <a:prstGeom prst="rect">
            <a:avLst/>
          </a:prstGeom>
          <a:noFill/>
        </p:spPr>
        <p:txBody>
          <a:bodyPr wrap="square" rtlCol="0">
            <a:spAutoFit/>
          </a:bodyPr>
          <a:lstStyle/>
          <a:p>
            <a:r>
              <a:rPr lang="en-IN" sz="700">
                <a:solidFill>
                  <a:schemeClr val="bg1"/>
                </a:solidFill>
              </a:rPr>
              <a:t>12m</a:t>
            </a:r>
          </a:p>
        </p:txBody>
      </p:sp>
      <p:graphicFrame>
        <p:nvGraphicFramePr>
          <p:cNvPr id="25" name="Chart 24">
            <a:extLst>
              <a:ext uri="{FF2B5EF4-FFF2-40B4-BE49-F238E27FC236}">
                <a16:creationId xmlns:a16="http://schemas.microsoft.com/office/drawing/2014/main" id="{81C27E64-BDC2-41E9-894D-0D6B1682E251}"/>
              </a:ext>
            </a:extLst>
          </p:cNvPr>
          <p:cNvGraphicFramePr/>
          <p:nvPr>
            <p:extLst>
              <p:ext uri="{D42A27DB-BD31-4B8C-83A1-F6EECF244321}">
                <p14:modId xmlns:p14="http://schemas.microsoft.com/office/powerpoint/2010/main" val="2202862970"/>
              </p:ext>
            </p:extLst>
          </p:nvPr>
        </p:nvGraphicFramePr>
        <p:xfrm>
          <a:off x="905069" y="2061796"/>
          <a:ext cx="4240636" cy="3504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536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C53F-05B6-461F-B319-FDD84FDC88A6}"/>
              </a:ext>
            </a:extLst>
          </p:cNvPr>
          <p:cNvSpPr>
            <a:spLocks noGrp="1"/>
          </p:cNvSpPr>
          <p:nvPr>
            <p:ph type="title"/>
          </p:nvPr>
        </p:nvSpPr>
        <p:spPr/>
        <p:txBody>
          <a:bodyPr/>
          <a:lstStyle/>
          <a:p>
            <a:r>
              <a:rPr lang="en-IN"/>
              <a:t>Data Exploration</a:t>
            </a:r>
          </a:p>
        </p:txBody>
      </p:sp>
      <p:graphicFrame>
        <p:nvGraphicFramePr>
          <p:cNvPr id="5" name="Chart 4">
            <a:extLst>
              <a:ext uri="{FF2B5EF4-FFF2-40B4-BE49-F238E27FC236}">
                <a16:creationId xmlns:a16="http://schemas.microsoft.com/office/drawing/2014/main" id="{FD11C05E-3D37-4AAC-A457-7D3D648EF329}"/>
              </a:ext>
            </a:extLst>
          </p:cNvPr>
          <p:cNvGraphicFramePr/>
          <p:nvPr>
            <p:extLst>
              <p:ext uri="{D42A27DB-BD31-4B8C-83A1-F6EECF244321}">
                <p14:modId xmlns:p14="http://schemas.microsoft.com/office/powerpoint/2010/main" val="2835177988"/>
              </p:ext>
            </p:extLst>
          </p:nvPr>
        </p:nvGraphicFramePr>
        <p:xfrm>
          <a:off x="1189499" y="2198253"/>
          <a:ext cx="4492842" cy="36024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00566AD-71FB-4A7F-B899-EBCC664B15BC}"/>
              </a:ext>
            </a:extLst>
          </p:cNvPr>
          <p:cNvGraphicFramePr/>
          <p:nvPr>
            <p:extLst>
              <p:ext uri="{D42A27DB-BD31-4B8C-83A1-F6EECF244321}">
                <p14:modId xmlns:p14="http://schemas.microsoft.com/office/powerpoint/2010/main" val="1804801852"/>
              </p:ext>
            </p:extLst>
          </p:nvPr>
        </p:nvGraphicFramePr>
        <p:xfrm>
          <a:off x="6509661" y="2198252"/>
          <a:ext cx="4367889" cy="36024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460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48EB-700C-40E9-AF5B-9FBCCF7CB517}"/>
              </a:ext>
            </a:extLst>
          </p:cNvPr>
          <p:cNvSpPr>
            <a:spLocks noGrp="1"/>
          </p:cNvSpPr>
          <p:nvPr>
            <p:ph type="title"/>
          </p:nvPr>
        </p:nvSpPr>
        <p:spPr/>
        <p:txBody>
          <a:bodyPr/>
          <a:lstStyle/>
          <a:p>
            <a:r>
              <a:rPr lang="en-IN" dirty="0"/>
              <a:t>Scenario 1 - Strategy</a:t>
            </a:r>
          </a:p>
        </p:txBody>
      </p:sp>
      <p:sp>
        <p:nvSpPr>
          <p:cNvPr id="3" name="Content Placeholder 2">
            <a:extLst>
              <a:ext uri="{FF2B5EF4-FFF2-40B4-BE49-F238E27FC236}">
                <a16:creationId xmlns:a16="http://schemas.microsoft.com/office/drawing/2014/main" id="{77AC50EE-1DBB-4CFE-B71A-B4236F457330}"/>
              </a:ext>
            </a:extLst>
          </p:cNvPr>
          <p:cNvSpPr>
            <a:spLocks noGrp="1"/>
          </p:cNvSpPr>
          <p:nvPr>
            <p:ph idx="1"/>
          </p:nvPr>
        </p:nvSpPr>
        <p:spPr>
          <a:xfrm>
            <a:off x="1097280" y="1845734"/>
            <a:ext cx="10058400" cy="4023360"/>
          </a:xfrm>
        </p:spPr>
        <p:txBody>
          <a:bodyPr vert="horz" lIns="0" tIns="45720" rIns="0" bIns="45720" rtlCol="0" anchor="t">
            <a:normAutofit/>
          </a:bodyPr>
          <a:lstStyle/>
          <a:p>
            <a:pPr marL="457200" indent="-457200">
              <a:buFont typeface="+mj-lt"/>
              <a:buAutoNum type="arabicPeriod"/>
            </a:pPr>
            <a:r>
              <a:rPr lang="en-US" sz="2400" dirty="0"/>
              <a:t>The assignment follows a sequential order</a:t>
            </a:r>
          </a:p>
          <a:p>
            <a:pPr marL="457200" indent="-457200">
              <a:buFont typeface="+mj-lt"/>
              <a:buAutoNum type="arabicPeriod"/>
            </a:pPr>
            <a:r>
              <a:rPr lang="en-US" sz="2400" dirty="0"/>
              <a:t>Focuses on easy maintenance allotment window </a:t>
            </a:r>
          </a:p>
          <a:p>
            <a:pPr marL="457200" indent="-457200">
              <a:buFont typeface="+mj-lt"/>
              <a:buAutoNum type="arabicPeriod"/>
            </a:pPr>
            <a:r>
              <a:rPr lang="en-US" sz="2400" dirty="0"/>
              <a:t>Most of the process is automated</a:t>
            </a:r>
            <a:endParaRPr lang="en-IN" sz="2400" dirty="0"/>
          </a:p>
        </p:txBody>
      </p:sp>
    </p:spTree>
    <p:extLst>
      <p:ext uri="{BB962C8B-B14F-4D97-AF65-F5344CB8AC3E}">
        <p14:creationId xmlns:p14="http://schemas.microsoft.com/office/powerpoint/2010/main" val="41424717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6451C01-71EB-4236-9458-377C31D5C06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05550B3-F1C0-4D73-82FC-DDABEC8F0952}">
  <ds:schemaRefs>
    <ds:schemaRef ds:uri="http://www.w3.org/XML/1998/namespace"/>
    <ds:schemaRef ds:uri="http://purl.org/dc/dcmitype/"/>
    <ds:schemaRef ds:uri="http://schemas.microsoft.com/office/2006/metadata/properties"/>
    <ds:schemaRef ds:uri="71af3243-3dd4-4a8d-8c0d-dd76da1f02a5"/>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Retrospect</Template>
  <TotalTime>165</TotalTime>
  <Words>814</Words>
  <Application>Microsoft Office PowerPoint</Application>
  <PresentationFormat>Widescreen</PresentationFormat>
  <Paragraphs>153</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Franklin Gothic Book</vt:lpstr>
      <vt:lpstr>Retrospect</vt:lpstr>
      <vt:lpstr>PowerPoint Presentation</vt:lpstr>
      <vt:lpstr>Agenda</vt:lpstr>
      <vt:lpstr>Preface</vt:lpstr>
      <vt:lpstr>Design Approach – What if ?</vt:lpstr>
      <vt:lpstr>Objectives</vt:lpstr>
      <vt:lpstr>Constraints </vt:lpstr>
      <vt:lpstr>Data Exploration</vt:lpstr>
      <vt:lpstr>Data Exploration</vt:lpstr>
      <vt:lpstr>Scenario 1 - Strategy</vt:lpstr>
      <vt:lpstr>Scenario 1</vt:lpstr>
      <vt:lpstr>Procedure Sequence</vt:lpstr>
      <vt:lpstr>Performance &amp; Impacts</vt:lpstr>
      <vt:lpstr>Scenario 1</vt:lpstr>
      <vt:lpstr>Scenario 2 - Strategy</vt:lpstr>
      <vt:lpstr>Scenario 2</vt:lpstr>
      <vt:lpstr>Procedure Sequence</vt:lpstr>
      <vt:lpstr>Performance &amp; Impacts</vt:lpstr>
      <vt:lpstr>Scenario 2</vt:lpstr>
      <vt:lpstr>Costs comparison</vt:lpstr>
      <vt:lpstr>How to implement?</vt:lpstr>
      <vt:lpstr>SCHEDULING OVER THE YEAR</vt:lpstr>
      <vt:lpstr>SCHEDULING OVER THE YEAR</vt:lpstr>
      <vt:lpstr>SCHEDULING OVER A DAY</vt:lpstr>
      <vt:lpstr>SCHEDULING OVER A DAY</vt:lpstr>
      <vt:lpstr>SCHEDULING OVER A DAY</vt:lpstr>
      <vt:lpstr>SCHEDULING OVER A DAY</vt:lpstr>
      <vt:lpstr>OPERATIVE CALENDAR</vt:lpstr>
      <vt:lpstr>OPERATIVE CALENDAR</vt:lpstr>
      <vt:lpstr>OPERATIVE CALENDAR</vt:lpstr>
      <vt:lpstr>Conclusions</vt:lpstr>
      <vt:lpstr>Recommendations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Planning, Transport and Economics Project</dc:title>
  <dc:creator>Rasheed Raihan</dc:creator>
  <cp:lastModifiedBy>ROHIT</cp:lastModifiedBy>
  <cp:revision>22</cp:revision>
  <dcterms:created xsi:type="dcterms:W3CDTF">2021-05-10T14:56:22Z</dcterms:created>
  <dcterms:modified xsi:type="dcterms:W3CDTF">2022-01-11T14:15:17Z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